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45"/>
  </p:notesMasterIdLst>
  <p:handoutMasterIdLst>
    <p:handoutMasterId r:id="rId46"/>
  </p:handoutMasterIdLst>
  <p:sldIdLst>
    <p:sldId id="547" r:id="rId2"/>
    <p:sldId id="550" r:id="rId3"/>
    <p:sldId id="778" r:id="rId4"/>
    <p:sldId id="779" r:id="rId5"/>
    <p:sldId id="558" r:id="rId6"/>
    <p:sldId id="764" r:id="rId7"/>
    <p:sldId id="765" r:id="rId8"/>
    <p:sldId id="766" r:id="rId9"/>
    <p:sldId id="767" r:id="rId10"/>
    <p:sldId id="768" r:id="rId11"/>
    <p:sldId id="769" r:id="rId12"/>
    <p:sldId id="770" r:id="rId13"/>
    <p:sldId id="694" r:id="rId14"/>
    <p:sldId id="774" r:id="rId15"/>
    <p:sldId id="775" r:id="rId16"/>
    <p:sldId id="777" r:id="rId17"/>
    <p:sldId id="780" r:id="rId18"/>
    <p:sldId id="781" r:id="rId19"/>
    <p:sldId id="772" r:id="rId20"/>
    <p:sldId id="773" r:id="rId21"/>
    <p:sldId id="782" r:id="rId22"/>
    <p:sldId id="783" r:id="rId23"/>
    <p:sldId id="784" r:id="rId24"/>
    <p:sldId id="785" r:id="rId25"/>
    <p:sldId id="786" r:id="rId26"/>
    <p:sldId id="787" r:id="rId27"/>
    <p:sldId id="789" r:id="rId28"/>
    <p:sldId id="790" r:id="rId29"/>
    <p:sldId id="791" r:id="rId30"/>
    <p:sldId id="792" r:id="rId31"/>
    <p:sldId id="804" r:id="rId32"/>
    <p:sldId id="798" r:id="rId33"/>
    <p:sldId id="805" r:id="rId34"/>
    <p:sldId id="799" r:id="rId35"/>
    <p:sldId id="800" r:id="rId36"/>
    <p:sldId id="801" r:id="rId37"/>
    <p:sldId id="802" r:id="rId38"/>
    <p:sldId id="806" r:id="rId39"/>
    <p:sldId id="803" r:id="rId40"/>
    <p:sldId id="562" r:id="rId41"/>
    <p:sldId id="554" r:id="rId42"/>
    <p:sldId id="552" r:id="rId43"/>
    <p:sldId id="553" r:id="rId44"/>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747"/>
    <a:srgbClr val="CC3300"/>
    <a:srgbClr val="FF7F7F"/>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75" autoAdjust="0"/>
    <p:restoredTop sz="94660"/>
  </p:normalViewPr>
  <p:slideViewPr>
    <p:cSldViewPr>
      <p:cViewPr varScale="1">
        <p:scale>
          <a:sx n="108" d="100"/>
          <a:sy n="108" d="100"/>
        </p:scale>
        <p:origin x="1542"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90" d="100"/>
          <a:sy n="90" d="100"/>
        </p:scale>
        <p:origin x="2034" y="96"/>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2020-11-13</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11/13/2020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ece</a:t>
            </a:r>
            <a:r>
              <a:rPr lang="en-US" sz="2000" dirty="0">
                <a:solidFill>
                  <a:schemeClr val="bg1"/>
                </a:solidFill>
                <a:latin typeface="Constantia" panose="02030602050306030303" pitchFamily="18" charset="0"/>
                <a:cs typeface="Arial" pitchFamily="34" charset="0"/>
              </a:rPr>
              <a:t> 150</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Fundamentals of Programming</a:t>
            </a: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Hiren Patel, Ph.D., </a:t>
            </a:r>
            <a:r>
              <a:rPr lang="en-US" sz="1100" b="0" kern="0" dirty="0" err="1">
                <a:solidFill>
                  <a:srgbClr val="FFFFFF"/>
                </a:solidFill>
                <a:latin typeface="Georgia" panose="02040502050405020303" pitchFamily="18" charset="0"/>
                <a:ea typeface="ＭＳ Ｐゴシック" charset="-128"/>
                <a:cs typeface="Arial" pitchFamily="34" charset="0"/>
              </a:rPr>
              <a:t>P.Eng</a:t>
            </a:r>
            <a:r>
              <a:rPr lang="en-US" sz="1100" b="0" kern="0" dirty="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Werner </a:t>
            </a:r>
            <a:r>
              <a:rPr lang="en-US" sz="1100" b="0" kern="0" dirty="0" err="1">
                <a:solidFill>
                  <a:srgbClr val="FFFFFF"/>
                </a:solidFill>
                <a:latin typeface="Georgia" panose="02040502050405020303" pitchFamily="18" charset="0"/>
                <a:ea typeface="ＭＳ Ｐゴシック" charset="-128"/>
                <a:cs typeface="Arial" pitchFamily="34" charset="0"/>
              </a:rPr>
              <a:t>Dietl</a:t>
            </a:r>
            <a:r>
              <a:rPr lang="en-US" sz="1100" b="0" kern="0" dirty="0">
                <a:solidFill>
                  <a:srgbClr val="FFFFFF"/>
                </a:solidFill>
                <a:latin typeface="Georgia" panose="02040502050405020303" pitchFamily="18" charset="0"/>
                <a:ea typeface="ＭＳ Ｐゴシック" charset="-128"/>
                <a:cs typeface="Arial" pitchFamily="34" charset="0"/>
              </a:rPr>
              <a:t>, Ph.D.</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2018 by Douglas Wilhelm Harder and Hiren Patel.</a:t>
            </a:r>
          </a:p>
          <a:p>
            <a:pPr defTabSz="457200">
              <a:spcBef>
                <a:spcPct val="20000"/>
              </a:spcBef>
              <a:defRPr/>
            </a:pPr>
            <a:r>
              <a:rPr lang="en-CA" sz="850" dirty="0">
                <a:solidFill>
                  <a:srgbClr val="FFFFFF"/>
                </a:solidFill>
                <a:latin typeface="Georgia" panose="02040502050405020303" pitchFamily="18" charset="0"/>
                <a:ea typeface="ＭＳ Ｐゴシック" charset="-128"/>
              </a:rPr>
              <a:t>     Some rights reserved.</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Consolas" panose="020B0609020204030204" pitchFamily="49" charset="0"/>
              </a:rPr>
              <a:t>Classes, copying, assigning and the destructor</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CA" dirty="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hf hd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just"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2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2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2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2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2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2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2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2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2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ags" Target="../tags/tag2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2" Type="http://schemas.microsoft.com/office/2007/relationships/media" Target="../media/media32.m4a"/><Relationship Id="rId1" Type="http://schemas.openxmlformats.org/officeDocument/2006/relationships/tags" Target="../tags/tag3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3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3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audio" Target="../media/media35.m4a"/><Relationship Id="rId2" Type="http://schemas.microsoft.com/office/2007/relationships/media" Target="../media/media35.m4a"/><Relationship Id="rId1" Type="http://schemas.openxmlformats.org/officeDocument/2006/relationships/tags" Target="../tags/tag3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audio" Target="../media/media39.m4a"/><Relationship Id="rId2" Type="http://schemas.microsoft.com/office/2007/relationships/media" Target="../media/media39.m4a"/><Relationship Id="rId1" Type="http://schemas.openxmlformats.org/officeDocument/2006/relationships/tags" Target="../tags/tag3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9792" y="3111103"/>
            <a:ext cx="6264696" cy="1470025"/>
          </a:xfrm>
        </p:spPr>
        <p:txBody>
          <a:bodyPr>
            <a:normAutofit fontScale="90000"/>
          </a:bodyPr>
          <a:lstStyle/>
          <a:p>
            <a:r>
              <a:rPr lang="en-CA" dirty="0"/>
              <a:t>Classes, copies, assignment and the destructor</a:t>
            </a:r>
            <a:endParaRPr lang="en-CA" dirty="0">
              <a:latin typeface="Consolas" panose="020B0609020204030204" pitchFamily="49" charset="0"/>
              <a:cs typeface="Consolas" panose="020B0609020204030204" pitchFamily="49" charset="0"/>
            </a:endParaRPr>
          </a:p>
        </p:txBody>
      </p:sp>
      <p:pic>
        <p:nvPicPr>
          <p:cNvPr id="3" name="Audio 2">
            <a:hlinkClick r:id="" action="ppaction://media"/>
            <a:extLst>
              <a:ext uri="{FF2B5EF4-FFF2-40B4-BE49-F238E27FC236}">
                <a16:creationId xmlns:a16="http://schemas.microsoft.com/office/drawing/2014/main" id="{FEE8BFF0-1CB6-433F-B2D1-F79F27CB74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xmlns:p14="http://schemas.microsoft.com/office/powerpoint/2010/main">
    <mc:Choice Requires="p14">
      <p:transition spd="slow" p14:dur="2000" advTm="19049"/>
    </mc:Choice>
    <mc:Fallback xmlns="">
      <p:transition spd="slow" advTm="19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Dynamic memory allocation</a:t>
            </a:r>
          </a:p>
        </p:txBody>
      </p:sp>
      <p:sp>
        <p:nvSpPr>
          <p:cNvPr id="3" name="Content Placeholder 2"/>
          <p:cNvSpPr>
            <a:spLocks noGrp="1"/>
          </p:cNvSpPr>
          <p:nvPr>
            <p:ph idx="1"/>
          </p:nvPr>
        </p:nvSpPr>
        <p:spPr/>
        <p:txBody>
          <a:bodyPr/>
          <a:lstStyle/>
          <a:p>
            <a:r>
              <a:rPr lang="en-US" dirty="0"/>
              <a:t>The destructor has an interesting name…</a:t>
            </a:r>
          </a:p>
          <a:p>
            <a:pPr marL="457200" lvl="1" indent="0">
              <a:buNone/>
            </a:pPr>
            <a:r>
              <a:rPr lang="en-US" sz="1800" dirty="0">
                <a:latin typeface="Consolas" panose="020B0609020204030204" pitchFamily="49" charset="0"/>
              </a:rPr>
              <a:t>class Array {</a:t>
            </a:r>
          </a:p>
          <a:p>
            <a:pPr marL="457200" lvl="1" indent="0">
              <a:buNone/>
            </a:pPr>
            <a:r>
              <a:rPr lang="en-US" sz="1800" dirty="0">
                <a:latin typeface="Consolas" panose="020B0609020204030204" pitchFamily="49" charset="0"/>
              </a:rPr>
              <a:t>    public:</a:t>
            </a:r>
          </a:p>
          <a:p>
            <a:pPr marL="457200" lvl="1" indent="0">
              <a:buNone/>
            </a:pPr>
            <a:r>
              <a:rPr lang="en-US" sz="1800" dirty="0">
                <a:latin typeface="Consolas" panose="020B0609020204030204" pitchFamily="49" charset="0"/>
              </a:rPr>
              <a:t>        Array( std::</a:t>
            </a:r>
            <a:r>
              <a:rPr lang="en-US" sz="1800" dirty="0" err="1">
                <a:latin typeface="Consolas" panose="020B0609020204030204" pitchFamily="49" charset="0"/>
              </a:rPr>
              <a:t>size_t</a:t>
            </a:r>
            <a:r>
              <a:rPr lang="en-US" sz="1800" dirty="0">
                <a:latin typeface="Consolas" panose="020B0609020204030204" pitchFamily="49" charset="0"/>
              </a:rPr>
              <a:t> const </a:t>
            </a:r>
            <a:r>
              <a:rPr lang="en-US" sz="1800" dirty="0" err="1">
                <a:latin typeface="Consolas" panose="020B0609020204030204" pitchFamily="49" charset="0"/>
              </a:rPr>
              <a:t>new_capacity</a:t>
            </a:r>
            <a:r>
              <a:rPr lang="en-US" sz="1800" dirty="0">
                <a:latin typeface="Consolas" panose="020B0609020204030204" pitchFamily="49" charset="0"/>
              </a:rPr>
              <a:t>,</a:t>
            </a:r>
          </a:p>
          <a:p>
            <a:pPr marL="457200" lvl="1" indent="0">
              <a:buNone/>
            </a:pPr>
            <a:r>
              <a:rPr lang="en-US" sz="1800" dirty="0">
                <a:latin typeface="Consolas" panose="020B0609020204030204" pitchFamily="49" charset="0"/>
              </a:rPr>
              <a:t>               double      const default = 0.0 );</a:t>
            </a:r>
          </a:p>
          <a:p>
            <a:pPr marL="457200" lvl="1" indent="0">
              <a:buNone/>
            </a:pPr>
            <a:r>
              <a:rPr lang="en-US" sz="1800" dirty="0">
                <a:latin typeface="Consolas" panose="020B0609020204030204" pitchFamily="49" charset="0"/>
              </a:rPr>
              <a:t>       </a:t>
            </a:r>
            <a:r>
              <a:rPr lang="en-US" sz="1800" b="1" dirty="0">
                <a:solidFill>
                  <a:srgbClr val="FF0000"/>
                </a:solidFill>
                <a:latin typeface="Consolas" panose="020B0609020204030204" pitchFamily="49" charset="0"/>
              </a:rPr>
              <a:t>~Array();</a:t>
            </a:r>
          </a:p>
          <a:p>
            <a:pPr marL="457200" lvl="1" indent="0">
              <a:buNone/>
            </a:pPr>
            <a:endParaRPr lang="en-US" sz="1800" dirty="0">
              <a:latin typeface="Consolas" panose="020B0609020204030204" pitchFamily="49" charset="0"/>
            </a:endParaRPr>
          </a:p>
          <a:p>
            <a:pPr marL="457200" lvl="1" indent="0">
              <a:buNone/>
            </a:pPr>
            <a:r>
              <a:rPr lang="en-US" sz="1800" dirty="0">
                <a:latin typeface="Consolas" panose="020B0609020204030204" pitchFamily="49" charset="0"/>
              </a:rPr>
              <a:t>        // Member functions...</a:t>
            </a:r>
          </a:p>
          <a:p>
            <a:pPr marL="457200" lvl="1" indent="0">
              <a:buNone/>
            </a:pPr>
            <a:r>
              <a:rPr lang="en-US" sz="1800" dirty="0">
                <a:latin typeface="Consolas" panose="020B0609020204030204" pitchFamily="49" charset="0"/>
              </a:rPr>
              <a:t>    private:</a:t>
            </a:r>
          </a:p>
          <a:p>
            <a:pPr marL="457200" lvl="1" indent="0">
              <a:buNone/>
            </a:pPr>
            <a:r>
              <a:rPr lang="en-US" sz="1800" dirty="0">
                <a:latin typeface="Consolas" panose="020B0609020204030204" pitchFamily="49" charset="0"/>
              </a:rPr>
              <a:t>        // Private member variables...</a:t>
            </a:r>
          </a:p>
          <a:p>
            <a:pPr marL="457200" lvl="1" indent="0">
              <a:buNone/>
            </a:pPr>
            <a:r>
              <a:rPr lang="en-US" sz="1800" dirty="0">
                <a:latin typeface="Consolas" panose="020B0609020204030204" pitchFamily="49" charset="0"/>
              </a:rPr>
              <a:t>};</a:t>
            </a:r>
          </a:p>
          <a:p>
            <a:pPr lvl="1"/>
            <a:r>
              <a:rPr lang="en-US" dirty="0">
                <a:solidFill>
                  <a:prstClr val="black"/>
                </a:solidFill>
              </a:rPr>
              <a:t>Recall that </a:t>
            </a:r>
            <a:r>
              <a:rPr lang="en-US" dirty="0">
                <a:solidFill>
                  <a:prstClr val="black"/>
                </a:solidFill>
                <a:latin typeface="Consolas" panose="020B0609020204030204" pitchFamily="49" charset="0"/>
              </a:rPr>
              <a:t>~</a:t>
            </a:r>
            <a:r>
              <a:rPr lang="en-US" dirty="0">
                <a:solidFill>
                  <a:prstClr val="black"/>
                </a:solidFill>
              </a:rPr>
              <a:t> is the bitwise unary complement operator</a:t>
            </a:r>
          </a:p>
          <a:p>
            <a:pPr lvl="2"/>
            <a:r>
              <a:rPr lang="en-US" dirty="0">
                <a:solidFill>
                  <a:prstClr val="black"/>
                </a:solidFill>
              </a:rPr>
              <a:t>Thus, the destructor is “not” the constructor</a:t>
            </a:r>
          </a:p>
          <a:p>
            <a:pPr lvl="1"/>
            <a:r>
              <a:rPr lang="en-US" dirty="0">
                <a:solidFill>
                  <a:prstClr val="black"/>
                </a:solidFill>
              </a:rPr>
              <a:t>There is only one, and it takes no arguments, ever</a:t>
            </a:r>
          </a:p>
          <a:p>
            <a:pPr lvl="1"/>
            <a:r>
              <a:rPr lang="en-US" dirty="0">
                <a:solidFill>
                  <a:prstClr val="black"/>
                </a:solidFill>
              </a:rPr>
              <a:t>It is never explicitly called: the compiler schedules the calls</a:t>
            </a:r>
          </a:p>
          <a:p>
            <a:pPr marL="457200" lvl="1" indent="0">
              <a:buNone/>
            </a:pPr>
            <a:endParaRPr lang="en-US" sz="1800" dirty="0">
              <a:latin typeface="Consolas" panose="020B0609020204030204" pitchFamily="49" charset="0"/>
            </a:endParaRPr>
          </a:p>
        </p:txBody>
      </p:sp>
      <p:pic>
        <p:nvPicPr>
          <p:cNvPr id="5" name="Audio 4">
            <a:hlinkClick r:id="" action="ppaction://media"/>
            <a:extLst>
              <a:ext uri="{FF2B5EF4-FFF2-40B4-BE49-F238E27FC236}">
                <a16:creationId xmlns:a16="http://schemas.microsoft.com/office/drawing/2014/main" id="{DB3DF1A2-B459-4AC7-A590-D163B939312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82891503"/>
      </p:ext>
    </p:extLst>
  </p:cSld>
  <p:clrMapOvr>
    <a:masterClrMapping/>
  </p:clrMapOvr>
  <mc:AlternateContent xmlns:mc="http://schemas.openxmlformats.org/markup-compatibility/2006" xmlns:p14="http://schemas.microsoft.com/office/powerpoint/2010/main">
    <mc:Choice Requires="p14">
      <p:transition spd="slow" p14:dur="2000" advTm="53052"/>
    </mc:Choice>
    <mc:Fallback xmlns="">
      <p:transition spd="slow" advTm="53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Dynamic memory allocation</a:t>
            </a:r>
          </a:p>
        </p:txBody>
      </p:sp>
      <p:sp>
        <p:nvSpPr>
          <p:cNvPr id="3" name="Content Placeholder 2"/>
          <p:cNvSpPr>
            <a:spLocks noGrp="1"/>
          </p:cNvSpPr>
          <p:nvPr>
            <p:ph idx="1"/>
          </p:nvPr>
        </p:nvSpPr>
        <p:spPr/>
        <p:txBody>
          <a:bodyPr/>
          <a:lstStyle/>
          <a:p>
            <a:r>
              <a:rPr lang="en-US" dirty="0"/>
              <a:t>Our destructor will do exactly what our previous clean-up function did for the array class:</a:t>
            </a:r>
          </a:p>
          <a:p>
            <a:pPr marL="857250" lvl="2" indent="0">
              <a:buNone/>
            </a:pPr>
            <a:r>
              <a:rPr lang="en-US" dirty="0">
                <a:latin typeface="Consolas" panose="020B0609020204030204" pitchFamily="49" charset="0"/>
              </a:rPr>
              <a:t>Array::~Array() {</a:t>
            </a:r>
          </a:p>
          <a:p>
            <a:pPr marL="857250" lvl="2" indent="0">
              <a:buNone/>
            </a:pPr>
            <a:r>
              <a:rPr lang="en-US" dirty="0">
                <a:latin typeface="Consolas" panose="020B0609020204030204" pitchFamily="49" charset="0"/>
              </a:rPr>
              <a:t>   delete[] array_;</a:t>
            </a:r>
          </a:p>
          <a:p>
            <a:pPr marL="857250" lvl="2" indent="0">
              <a:buNone/>
            </a:pPr>
            <a:r>
              <a:rPr lang="en-US" dirty="0">
                <a:latin typeface="Consolas" panose="020B0609020204030204" pitchFamily="49" charset="0"/>
              </a:rPr>
              <a:t>   capacity_ = 0;</a:t>
            </a:r>
          </a:p>
          <a:p>
            <a:pPr marL="857250" lvl="2" indent="0">
              <a:buNone/>
            </a:pPr>
            <a:r>
              <a:rPr lang="en-US" dirty="0">
                <a:latin typeface="Consolas" panose="020B0609020204030204" pitchFamily="49" charset="0"/>
              </a:rPr>
              <a:t>   array_    = </a:t>
            </a:r>
            <a:r>
              <a:rPr lang="en-US" dirty="0" err="1">
                <a:latin typeface="Consolas" panose="020B0609020204030204" pitchFamily="49" charset="0"/>
              </a:rPr>
              <a:t>nullptr</a:t>
            </a:r>
            <a:r>
              <a:rPr lang="en-US" dirty="0">
                <a:latin typeface="Consolas" panose="020B0609020204030204" pitchFamily="49" charset="0"/>
              </a:rPr>
              <a:t>;</a:t>
            </a:r>
          </a:p>
          <a:p>
            <a:pPr marL="857250" lvl="2" indent="0">
              <a:buNone/>
            </a:pPr>
            <a:r>
              <a:rPr lang="en-US" dirty="0">
                <a:latin typeface="Consolas" panose="020B0609020204030204" pitchFamily="49" charset="0"/>
              </a:rPr>
              <a:t>}</a:t>
            </a:r>
          </a:p>
        </p:txBody>
      </p:sp>
      <p:pic>
        <p:nvPicPr>
          <p:cNvPr id="6" name="Audio 5">
            <a:hlinkClick r:id="" action="ppaction://media"/>
            <a:extLst>
              <a:ext uri="{FF2B5EF4-FFF2-40B4-BE49-F238E27FC236}">
                <a16:creationId xmlns:a16="http://schemas.microsoft.com/office/drawing/2014/main" id="{B317B9B0-97E4-4F29-B64B-648BB8A65BF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83004506"/>
      </p:ext>
    </p:extLst>
  </p:cSld>
  <p:clrMapOvr>
    <a:masterClrMapping/>
  </p:clrMapOvr>
  <mc:AlternateContent xmlns:mc="http://schemas.openxmlformats.org/markup-compatibility/2006" xmlns:p14="http://schemas.microsoft.com/office/powerpoint/2010/main">
    <mc:Choice Requires="p14">
      <p:transition spd="slow" p14:dur="2000" advTm="73170"/>
    </mc:Choice>
    <mc:Fallback xmlns="">
      <p:transition spd="slow" advTm="73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Dynamic memory allocation</a:t>
            </a:r>
          </a:p>
        </p:txBody>
      </p:sp>
      <p:sp>
        <p:nvSpPr>
          <p:cNvPr id="3" name="Content Placeholder 2"/>
          <p:cNvSpPr>
            <a:spLocks noGrp="1"/>
          </p:cNvSpPr>
          <p:nvPr>
            <p:ph idx="1"/>
          </p:nvPr>
        </p:nvSpPr>
        <p:spPr/>
        <p:txBody>
          <a:bodyPr/>
          <a:lstStyle/>
          <a:p>
            <a:r>
              <a:rPr lang="en-US" dirty="0"/>
              <a:t>In our example,</a:t>
            </a:r>
          </a:p>
          <a:p>
            <a:pPr marL="0" indent="0">
              <a:buNone/>
            </a:pPr>
            <a:r>
              <a:rPr lang="en-US" dirty="0"/>
              <a:t>	   the destructor is called as the local variable goes out of scope</a:t>
            </a:r>
          </a:p>
          <a:p>
            <a:pPr marL="857250" lvl="2" indent="0">
              <a:buNone/>
            </a:pPr>
            <a:r>
              <a:rPr lang="en-US" dirty="0">
                <a:latin typeface="Consolas" panose="020B0609020204030204" pitchFamily="49" charset="0"/>
              </a:rPr>
              <a:t>int main() {</a:t>
            </a:r>
          </a:p>
          <a:p>
            <a:pPr marL="857250" lvl="2" indent="0">
              <a:buNone/>
            </a:pPr>
            <a:r>
              <a:rPr lang="en-US" dirty="0">
                <a:latin typeface="Consolas" panose="020B0609020204030204" pitchFamily="49" charset="0"/>
              </a:rPr>
              <a:t>    Array data{ 10 };</a:t>
            </a:r>
          </a:p>
          <a:p>
            <a:pPr marL="857250" lvl="2" indent="0">
              <a:buNone/>
            </a:pPr>
            <a:endParaRPr lang="en-US" dirty="0">
              <a:latin typeface="Consolas" panose="020B0609020204030204" pitchFamily="49" charset="0"/>
            </a:endParaRPr>
          </a:p>
          <a:p>
            <a:pPr marL="857250" lvl="2" indent="0">
              <a:buNone/>
            </a:pPr>
            <a:r>
              <a:rPr lang="en-US" dirty="0">
                <a:latin typeface="Consolas" panose="020B0609020204030204" pitchFamily="49" charset="0"/>
              </a:rPr>
              <a:t>    return 0;</a:t>
            </a:r>
            <a:br>
              <a:rPr lang="en-US" dirty="0">
                <a:latin typeface="Consolas" panose="020B0609020204030204" pitchFamily="49" charset="0"/>
              </a:rPr>
            </a:br>
            <a:r>
              <a:rPr lang="en-US" dirty="0">
                <a:latin typeface="Consolas" panose="020B0609020204030204" pitchFamily="49" charset="0"/>
              </a:rPr>
              <a:t>}</a:t>
            </a:r>
          </a:p>
          <a:p>
            <a:pPr marL="457200" lvl="1" indent="0">
              <a:buNone/>
            </a:pPr>
            <a:endParaRPr lang="en-US" sz="1800" dirty="0">
              <a:latin typeface="Consolas" panose="020B0609020204030204" pitchFamily="49" charset="0"/>
            </a:endParaRPr>
          </a:p>
          <a:p>
            <a:pPr marL="457200" lvl="1" indent="0">
              <a:buNone/>
            </a:pPr>
            <a:endParaRPr lang="en-US" sz="1800" dirty="0">
              <a:latin typeface="Consolas" panose="020B0609020204030204" pitchFamily="49" charset="0"/>
            </a:endParaRPr>
          </a:p>
        </p:txBody>
      </p:sp>
      <p:pic>
        <p:nvPicPr>
          <p:cNvPr id="5" name="Audio 4">
            <a:hlinkClick r:id="" action="ppaction://media"/>
            <a:extLst>
              <a:ext uri="{FF2B5EF4-FFF2-40B4-BE49-F238E27FC236}">
                <a16:creationId xmlns:a16="http://schemas.microsoft.com/office/drawing/2014/main" id="{E6EBC15B-988F-4B4C-896E-82A634F8716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073747569"/>
      </p:ext>
    </p:extLst>
  </p:cSld>
  <p:clrMapOvr>
    <a:masterClrMapping/>
  </p:clrMapOvr>
  <mc:AlternateContent xmlns:mc="http://schemas.openxmlformats.org/markup-compatibility/2006" xmlns:p14="http://schemas.microsoft.com/office/powerpoint/2010/main">
    <mc:Choice Requires="p14">
      <p:transition spd="slow" p14:dur="2000" advTm="21023"/>
    </mc:Choice>
    <mc:Fallback xmlns="">
      <p:transition spd="slow" advTm="21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Default copying of objects</a:t>
            </a:r>
          </a:p>
        </p:txBody>
      </p:sp>
      <p:sp>
        <p:nvSpPr>
          <p:cNvPr id="3" name="Content Placeholder 2"/>
          <p:cNvSpPr>
            <a:spLocks noGrp="1"/>
          </p:cNvSpPr>
          <p:nvPr>
            <p:ph idx="1"/>
          </p:nvPr>
        </p:nvSpPr>
        <p:spPr/>
        <p:txBody>
          <a:bodyPr/>
          <a:lstStyle/>
          <a:p>
            <a:r>
              <a:rPr lang="en-US" dirty="0"/>
              <a:t>Now, suppose we create a new array</a:t>
            </a:r>
          </a:p>
          <a:p>
            <a:pPr marL="857250" lvl="2" indent="0">
              <a:buNone/>
            </a:pPr>
            <a:r>
              <a:rPr lang="en-US" dirty="0">
                <a:latin typeface="Consolas" panose="020B0609020204030204" pitchFamily="49" charset="0"/>
              </a:rPr>
              <a:t>int main() {</a:t>
            </a:r>
          </a:p>
          <a:p>
            <a:pPr marL="857250" lvl="2" indent="0">
              <a:buNone/>
            </a:pPr>
            <a:r>
              <a:rPr lang="en-US" dirty="0">
                <a:latin typeface="Consolas" panose="020B0609020204030204" pitchFamily="49" charset="0"/>
              </a:rPr>
              <a:t>    Array data{ 13 };</a:t>
            </a:r>
          </a:p>
          <a:p>
            <a:pPr marL="857250" lvl="2" indent="0">
              <a:buNone/>
            </a:pPr>
            <a:r>
              <a:rPr lang="en-US" dirty="0">
                <a:latin typeface="Consolas" panose="020B0609020204030204" pitchFamily="49" charset="0"/>
              </a:rPr>
              <a:t>    Array copy{ data };</a:t>
            </a:r>
          </a:p>
          <a:p>
            <a:pPr marL="857250" lvl="2" indent="0">
              <a:buNone/>
            </a:pPr>
            <a:r>
              <a:rPr lang="en-US" dirty="0">
                <a:latin typeface="Consolas" panose="020B0609020204030204" pitchFamily="49" charset="0"/>
              </a:rPr>
              <a:t>    std::</a:t>
            </a:r>
            <a:r>
              <a:rPr lang="en-US" dirty="0" err="1">
                <a:latin typeface="Consolas" panose="020B0609020204030204" pitchFamily="49" charset="0"/>
              </a:rPr>
              <a:t>cout</a:t>
            </a:r>
            <a:r>
              <a:rPr lang="en-US" dirty="0">
                <a:latin typeface="Consolas" panose="020B0609020204030204" pitchFamily="49" charset="0"/>
              </a:rPr>
              <a:t> &lt;&lt; </a:t>
            </a:r>
            <a:r>
              <a:rPr lang="en-US" dirty="0" err="1">
                <a:latin typeface="Consolas" panose="020B0609020204030204" pitchFamily="49" charset="0"/>
              </a:rPr>
              <a:t>data.capacity</a:t>
            </a:r>
            <a:r>
              <a:rPr lang="en-US" dirty="0">
                <a:latin typeface="Consolas" panose="020B0609020204030204" pitchFamily="49" charset="0"/>
              </a:rPr>
              <a:t>() &lt;&lt; std::</a:t>
            </a:r>
            <a:r>
              <a:rPr lang="en-US" dirty="0" err="1">
                <a:latin typeface="Consolas" panose="020B0609020204030204" pitchFamily="49" charset="0"/>
              </a:rPr>
              <a:t>endl</a:t>
            </a:r>
            <a:r>
              <a:rPr lang="en-US" dirty="0">
                <a:latin typeface="Consolas" panose="020B0609020204030204" pitchFamily="49" charset="0"/>
              </a:rPr>
              <a:t>;</a:t>
            </a:r>
          </a:p>
          <a:p>
            <a:pPr marL="857250" lvl="2" indent="0">
              <a:buNone/>
            </a:pPr>
            <a:r>
              <a:rPr lang="en-US" dirty="0">
                <a:latin typeface="Consolas" panose="020B0609020204030204" pitchFamily="49" charset="0"/>
              </a:rPr>
              <a:t>    std::</a:t>
            </a:r>
            <a:r>
              <a:rPr lang="en-US" dirty="0" err="1">
                <a:latin typeface="Consolas" panose="020B0609020204030204" pitchFamily="49" charset="0"/>
              </a:rPr>
              <a:t>cout</a:t>
            </a:r>
            <a:r>
              <a:rPr lang="en-US" dirty="0">
                <a:latin typeface="Consolas" panose="020B0609020204030204" pitchFamily="49" charset="0"/>
              </a:rPr>
              <a:t> &lt;&lt; </a:t>
            </a:r>
            <a:r>
              <a:rPr lang="en-US" dirty="0" err="1">
                <a:latin typeface="Consolas" panose="020B0609020204030204" pitchFamily="49" charset="0"/>
              </a:rPr>
              <a:t>copy.capacity</a:t>
            </a:r>
            <a:r>
              <a:rPr lang="en-US" dirty="0">
                <a:latin typeface="Consolas" panose="020B0609020204030204" pitchFamily="49" charset="0"/>
              </a:rPr>
              <a:t>() &lt;&lt; std::</a:t>
            </a:r>
            <a:r>
              <a:rPr lang="en-US" dirty="0" err="1">
                <a:latin typeface="Consolas" panose="020B0609020204030204" pitchFamily="49" charset="0"/>
              </a:rPr>
              <a:t>endl</a:t>
            </a:r>
            <a:r>
              <a:rPr lang="en-US" dirty="0">
                <a:latin typeface="Consolas" panose="020B0609020204030204" pitchFamily="49" charset="0"/>
              </a:rPr>
              <a:t>;</a:t>
            </a:r>
          </a:p>
          <a:p>
            <a:pPr marL="857250" lvl="2" indent="0">
              <a:buNone/>
            </a:pPr>
            <a:r>
              <a:rPr lang="en-US" dirty="0">
                <a:latin typeface="Consolas" panose="020B0609020204030204" pitchFamily="49" charset="0"/>
              </a:rPr>
              <a:t>    return 0;</a:t>
            </a:r>
            <a:br>
              <a:rPr lang="en-US" dirty="0">
                <a:latin typeface="Consolas" panose="020B0609020204030204" pitchFamily="49" charset="0"/>
              </a:rPr>
            </a:br>
            <a:r>
              <a:rPr lang="en-US" dirty="0">
                <a:latin typeface="Consolas" panose="020B0609020204030204" pitchFamily="49" charset="0"/>
              </a:rPr>
              <a:t>}</a:t>
            </a:r>
          </a:p>
          <a:p>
            <a:r>
              <a:rPr lang="en-US" dirty="0"/>
              <a:t>If you initialize one instance of a class with another,</a:t>
            </a:r>
            <a:br>
              <a:rPr lang="en-US" dirty="0"/>
            </a:br>
            <a:r>
              <a:rPr lang="en-US" dirty="0"/>
              <a:t>	the default behavior is to copy over all member variables</a:t>
            </a:r>
          </a:p>
          <a:p>
            <a:pPr lvl="1"/>
            <a:r>
              <a:rPr lang="en-US" dirty="0"/>
              <a:t>This was ideal behavior for our other classes</a:t>
            </a:r>
          </a:p>
          <a:p>
            <a:r>
              <a:rPr lang="en-US" dirty="0"/>
              <a:t>Unfortunately, it doesn’t work with dynamically allocated memory</a:t>
            </a:r>
          </a:p>
          <a:p>
            <a:pPr lvl="1"/>
            <a:r>
              <a:rPr lang="en-US" dirty="0"/>
              <a:t>If we run the above program, the error on Linux is</a:t>
            </a:r>
          </a:p>
          <a:p>
            <a:pPr marL="457200" lvl="1" indent="0">
              <a:buNone/>
            </a:pPr>
            <a:r>
              <a:rPr lang="en-US" dirty="0"/>
              <a:t>		</a:t>
            </a:r>
            <a:r>
              <a:rPr lang="en-US" dirty="0">
                <a:latin typeface="Consolas" panose="020B0609020204030204" pitchFamily="49" charset="0"/>
              </a:rPr>
              <a:t>Aborted (core dump)</a:t>
            </a:r>
          </a:p>
          <a:p>
            <a:pPr lvl="1"/>
            <a:r>
              <a:rPr lang="en-US" dirty="0"/>
              <a:t>What went wrong?</a:t>
            </a:r>
            <a:endParaRPr lang="en-US" dirty="0">
              <a:latin typeface="Consolas" panose="020B0609020204030204" pitchFamily="49" charset="0"/>
            </a:endParaRPr>
          </a:p>
          <a:p>
            <a:endParaRPr lang="en-US" dirty="0"/>
          </a:p>
        </p:txBody>
      </p:sp>
      <p:pic>
        <p:nvPicPr>
          <p:cNvPr id="8" name="Audio 7">
            <a:hlinkClick r:id="" action="ppaction://media"/>
            <a:extLst>
              <a:ext uri="{FF2B5EF4-FFF2-40B4-BE49-F238E27FC236}">
                <a16:creationId xmlns:a16="http://schemas.microsoft.com/office/drawing/2014/main" id="{1534BB02-F8AA-41A5-80E2-7378621C7A4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02214290"/>
      </p:ext>
    </p:extLst>
  </p:cSld>
  <p:clrMapOvr>
    <a:masterClrMapping/>
  </p:clrMapOvr>
  <mc:AlternateContent xmlns:mc="http://schemas.openxmlformats.org/markup-compatibility/2006" xmlns:p14="http://schemas.microsoft.com/office/powerpoint/2010/main">
    <mc:Choice Requires="p14">
      <p:transition spd="slow" p14:dur="2000" advTm="85639"/>
    </mc:Choice>
    <mc:Fallback xmlns="">
      <p:transition spd="slow" advTm="85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Default copying of objects</a:t>
            </a:r>
          </a:p>
        </p:txBody>
      </p:sp>
      <p:sp>
        <p:nvSpPr>
          <p:cNvPr id="3" name="Content Placeholder 2"/>
          <p:cNvSpPr>
            <a:spLocks noGrp="1"/>
          </p:cNvSpPr>
          <p:nvPr>
            <p:ph idx="1"/>
          </p:nvPr>
        </p:nvSpPr>
        <p:spPr/>
        <p:txBody>
          <a:bodyPr/>
          <a:lstStyle/>
          <a:p>
            <a:r>
              <a:rPr lang="en-US" dirty="0"/>
              <a:t>So, what went wrong?</a:t>
            </a:r>
          </a:p>
          <a:p>
            <a:pPr marL="857250" lvl="2" indent="0">
              <a:buNone/>
            </a:pPr>
            <a:r>
              <a:rPr lang="en-US" dirty="0">
                <a:latin typeface="Consolas" panose="020B0609020204030204" pitchFamily="49" charset="0"/>
              </a:rPr>
              <a:t>int main() {</a:t>
            </a:r>
          </a:p>
          <a:p>
            <a:pPr marL="857250" lvl="2" indent="0">
              <a:buNone/>
            </a:pPr>
            <a:r>
              <a:rPr lang="en-US" dirty="0">
                <a:latin typeface="Consolas" panose="020B0609020204030204" pitchFamily="49" charset="0"/>
              </a:rPr>
              <a:t>    Array data{ 13 };</a:t>
            </a:r>
          </a:p>
          <a:p>
            <a:pPr marL="857250" lvl="2" indent="0">
              <a:buNone/>
            </a:pPr>
            <a:r>
              <a:rPr lang="en-US" dirty="0">
                <a:latin typeface="Consolas" panose="020B0609020204030204" pitchFamily="49" charset="0"/>
              </a:rPr>
              <a:t>    Array copy{ data };</a:t>
            </a:r>
          </a:p>
          <a:p>
            <a:pPr marL="857250" lvl="2" indent="0">
              <a:buNone/>
            </a:pPr>
            <a:r>
              <a:rPr lang="en-US" dirty="0">
                <a:latin typeface="Consolas" panose="020B0609020204030204" pitchFamily="49" charset="0"/>
              </a:rPr>
              <a:t>    std::</a:t>
            </a:r>
            <a:r>
              <a:rPr lang="en-US" dirty="0" err="1">
                <a:latin typeface="Consolas" panose="020B0609020204030204" pitchFamily="49" charset="0"/>
              </a:rPr>
              <a:t>cout</a:t>
            </a:r>
            <a:r>
              <a:rPr lang="en-US" dirty="0">
                <a:latin typeface="Consolas" panose="020B0609020204030204" pitchFamily="49" charset="0"/>
              </a:rPr>
              <a:t> &lt;&lt; </a:t>
            </a:r>
            <a:r>
              <a:rPr lang="en-US" dirty="0" err="1">
                <a:latin typeface="Consolas" panose="020B0609020204030204" pitchFamily="49" charset="0"/>
              </a:rPr>
              <a:t>data.capacity</a:t>
            </a:r>
            <a:r>
              <a:rPr lang="en-US" dirty="0">
                <a:latin typeface="Consolas" panose="020B0609020204030204" pitchFamily="49" charset="0"/>
              </a:rPr>
              <a:t>() &lt;&lt; std::</a:t>
            </a:r>
            <a:r>
              <a:rPr lang="en-US" dirty="0" err="1">
                <a:latin typeface="Consolas" panose="020B0609020204030204" pitchFamily="49" charset="0"/>
              </a:rPr>
              <a:t>endl</a:t>
            </a:r>
            <a:r>
              <a:rPr lang="en-US" dirty="0">
                <a:latin typeface="Consolas" panose="020B0609020204030204" pitchFamily="49" charset="0"/>
              </a:rPr>
              <a:t>;</a:t>
            </a:r>
          </a:p>
          <a:p>
            <a:pPr marL="857250" lvl="2" indent="0">
              <a:buNone/>
            </a:pPr>
            <a:r>
              <a:rPr lang="en-US" dirty="0">
                <a:latin typeface="Consolas" panose="020B0609020204030204" pitchFamily="49" charset="0"/>
              </a:rPr>
              <a:t>    std::</a:t>
            </a:r>
            <a:r>
              <a:rPr lang="en-US" dirty="0" err="1">
                <a:latin typeface="Consolas" panose="020B0609020204030204" pitchFamily="49" charset="0"/>
              </a:rPr>
              <a:t>cout</a:t>
            </a:r>
            <a:r>
              <a:rPr lang="en-US" dirty="0">
                <a:latin typeface="Consolas" panose="020B0609020204030204" pitchFamily="49" charset="0"/>
              </a:rPr>
              <a:t> &lt;&lt; </a:t>
            </a:r>
            <a:r>
              <a:rPr lang="en-US" dirty="0" err="1">
                <a:latin typeface="Consolas" panose="020B0609020204030204" pitchFamily="49" charset="0"/>
              </a:rPr>
              <a:t>copy.capacity</a:t>
            </a:r>
            <a:r>
              <a:rPr lang="en-US" dirty="0">
                <a:latin typeface="Consolas" panose="020B0609020204030204" pitchFamily="49" charset="0"/>
              </a:rPr>
              <a:t>() &lt;&lt; std::</a:t>
            </a:r>
            <a:r>
              <a:rPr lang="en-US" dirty="0" err="1">
                <a:latin typeface="Consolas" panose="020B0609020204030204" pitchFamily="49" charset="0"/>
              </a:rPr>
              <a:t>endl</a:t>
            </a:r>
            <a:r>
              <a:rPr lang="en-US" dirty="0">
                <a:latin typeface="Consolas" panose="020B0609020204030204" pitchFamily="49" charset="0"/>
              </a:rPr>
              <a:t>;</a:t>
            </a:r>
          </a:p>
          <a:p>
            <a:pPr marL="857250" lvl="2" indent="0">
              <a:buNone/>
            </a:pPr>
            <a:r>
              <a:rPr lang="en-US" dirty="0">
                <a:latin typeface="Consolas" panose="020B0609020204030204" pitchFamily="49" charset="0"/>
              </a:rPr>
              <a:t>    return 0;</a:t>
            </a:r>
            <a:br>
              <a:rPr lang="en-US" dirty="0">
                <a:latin typeface="Consolas" panose="020B0609020204030204" pitchFamily="49" charset="0"/>
              </a:rPr>
            </a:br>
            <a:r>
              <a:rPr lang="en-US" dirty="0">
                <a:latin typeface="Consolas" panose="020B0609020204030204" pitchFamily="49" charset="0"/>
              </a:rPr>
              <a:t>}</a:t>
            </a:r>
          </a:p>
          <a:p>
            <a:r>
              <a:rPr lang="en-US" dirty="0"/>
              <a:t>When both </a:t>
            </a:r>
            <a:r>
              <a:rPr lang="en-US" dirty="0">
                <a:latin typeface="Consolas" panose="020B0609020204030204" pitchFamily="49" charset="0"/>
              </a:rPr>
              <a:t>data</a:t>
            </a:r>
            <a:r>
              <a:rPr lang="en-US" dirty="0"/>
              <a:t> and </a:t>
            </a:r>
            <a:r>
              <a:rPr lang="en-US" dirty="0">
                <a:latin typeface="Consolas" panose="020B0609020204030204" pitchFamily="49" charset="0"/>
              </a:rPr>
              <a:t>copy</a:t>
            </a:r>
            <a:r>
              <a:rPr lang="en-US" dirty="0"/>
              <a:t> go out of scope,</a:t>
            </a:r>
            <a:br>
              <a:rPr lang="en-US" dirty="0"/>
            </a:br>
            <a:r>
              <a:rPr lang="en-US" dirty="0"/>
              <a:t>	the compiler schedule a call to the destructor for each</a:t>
            </a:r>
          </a:p>
          <a:p>
            <a:pPr lvl="1"/>
            <a:r>
              <a:rPr lang="en-US" dirty="0"/>
              <a:t>Both store the same dynamically allocated address</a:t>
            </a:r>
          </a:p>
          <a:p>
            <a:pPr lvl="1"/>
            <a:r>
              <a:rPr lang="en-US" dirty="0"/>
              <a:t>Whichever one is scheduled to be destroyed first,</a:t>
            </a:r>
            <a:br>
              <a:rPr lang="en-US" dirty="0"/>
            </a:br>
            <a:r>
              <a:rPr lang="en-US" dirty="0"/>
              <a:t>		it deletes that memory</a:t>
            </a:r>
          </a:p>
          <a:p>
            <a:pPr lvl="1"/>
            <a:r>
              <a:rPr lang="en-US" dirty="0"/>
              <a:t>Whichever is scheduled second, also tries to delete that memory</a:t>
            </a:r>
          </a:p>
          <a:p>
            <a:pPr lvl="1"/>
            <a:r>
              <a:rPr lang="en-US" dirty="0"/>
              <a:t>The operating system doesn’t like such shenanigans… </a:t>
            </a:r>
          </a:p>
        </p:txBody>
      </p:sp>
      <p:pic>
        <p:nvPicPr>
          <p:cNvPr id="5" name="Audio 4">
            <a:hlinkClick r:id="" action="ppaction://media"/>
            <a:extLst>
              <a:ext uri="{FF2B5EF4-FFF2-40B4-BE49-F238E27FC236}">
                <a16:creationId xmlns:a16="http://schemas.microsoft.com/office/drawing/2014/main" id="{DFE1BE87-1730-47D2-93FA-B0C178A5C1E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90639592"/>
      </p:ext>
    </p:extLst>
  </p:cSld>
  <p:clrMapOvr>
    <a:masterClrMapping/>
  </p:clrMapOvr>
  <mc:AlternateContent xmlns:mc="http://schemas.openxmlformats.org/markup-compatibility/2006" xmlns:p14="http://schemas.microsoft.com/office/powerpoint/2010/main">
    <mc:Choice Requires="p14">
      <p:transition spd="slow" p14:dur="2000" advTm="100188"/>
    </mc:Choice>
    <mc:Fallback xmlns="">
      <p:transition spd="slow" advTm="100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Default assignment of objects</a:t>
            </a:r>
          </a:p>
        </p:txBody>
      </p:sp>
      <p:sp>
        <p:nvSpPr>
          <p:cNvPr id="3" name="Content Placeholder 2"/>
          <p:cNvSpPr>
            <a:spLocks noGrp="1"/>
          </p:cNvSpPr>
          <p:nvPr>
            <p:ph idx="1"/>
          </p:nvPr>
        </p:nvSpPr>
        <p:spPr/>
        <p:txBody>
          <a:bodyPr/>
          <a:lstStyle/>
          <a:p>
            <a:r>
              <a:rPr lang="en-US" dirty="0"/>
              <a:t>How about the following?</a:t>
            </a:r>
          </a:p>
          <a:p>
            <a:pPr marL="857250" lvl="2" indent="0">
              <a:buNone/>
            </a:pPr>
            <a:r>
              <a:rPr lang="en-US" dirty="0">
                <a:latin typeface="Consolas" panose="020B0609020204030204" pitchFamily="49" charset="0"/>
              </a:rPr>
              <a:t>int main() {</a:t>
            </a:r>
          </a:p>
          <a:p>
            <a:pPr marL="857250" lvl="2" indent="0">
              <a:buNone/>
            </a:pPr>
            <a:r>
              <a:rPr lang="en-US" dirty="0">
                <a:latin typeface="Consolas" panose="020B0609020204030204" pitchFamily="49" charset="0"/>
              </a:rPr>
              <a:t>    Array data{ 13 };</a:t>
            </a:r>
          </a:p>
          <a:p>
            <a:pPr marL="857250" lvl="2" indent="0">
              <a:buNone/>
            </a:pPr>
            <a:r>
              <a:rPr lang="en-US" dirty="0">
                <a:latin typeface="Consolas" panose="020B0609020204030204" pitchFamily="49" charset="0"/>
              </a:rPr>
              <a:t>    Array </a:t>
            </a:r>
            <a:r>
              <a:rPr lang="en-US" dirty="0" err="1">
                <a:latin typeface="Consolas" panose="020B0609020204030204" pitchFamily="49" charset="0"/>
              </a:rPr>
              <a:t>more_data</a:t>
            </a:r>
            <a:r>
              <a:rPr lang="en-US" dirty="0">
                <a:latin typeface="Consolas" panose="020B0609020204030204" pitchFamily="49" charset="0"/>
              </a:rPr>
              <a:t>{ 17 };</a:t>
            </a:r>
          </a:p>
          <a:p>
            <a:pPr marL="857250" lvl="2" indent="0">
              <a:buNone/>
            </a:pPr>
            <a:r>
              <a:rPr lang="en-US" dirty="0">
                <a:latin typeface="Consolas" panose="020B0609020204030204" pitchFamily="49" charset="0"/>
              </a:rPr>
              <a:t>    </a:t>
            </a:r>
            <a:r>
              <a:rPr lang="en-US" dirty="0" err="1">
                <a:latin typeface="Consolas" panose="020B0609020204030204" pitchFamily="49" charset="0"/>
              </a:rPr>
              <a:t>more_data</a:t>
            </a:r>
            <a:r>
              <a:rPr lang="en-US" dirty="0">
                <a:latin typeface="Consolas" panose="020B0609020204030204" pitchFamily="49" charset="0"/>
              </a:rPr>
              <a:t> = data;</a:t>
            </a:r>
          </a:p>
          <a:p>
            <a:pPr marL="857250" lvl="2" indent="0">
              <a:buNone/>
            </a:pPr>
            <a:r>
              <a:rPr lang="en-US" dirty="0">
                <a:latin typeface="Consolas" panose="020B0609020204030204" pitchFamily="49" charset="0"/>
              </a:rPr>
              <a:t>    std::</a:t>
            </a:r>
            <a:r>
              <a:rPr lang="en-US" dirty="0" err="1">
                <a:latin typeface="Consolas" panose="020B0609020204030204" pitchFamily="49" charset="0"/>
              </a:rPr>
              <a:t>cout</a:t>
            </a:r>
            <a:r>
              <a:rPr lang="en-US" dirty="0">
                <a:latin typeface="Consolas" panose="020B0609020204030204" pitchFamily="49" charset="0"/>
              </a:rPr>
              <a:t> &lt;&lt; </a:t>
            </a:r>
            <a:r>
              <a:rPr lang="en-US" dirty="0" err="1">
                <a:latin typeface="Consolas" panose="020B0609020204030204" pitchFamily="49" charset="0"/>
              </a:rPr>
              <a:t>data.capacity</a:t>
            </a:r>
            <a:r>
              <a:rPr lang="en-US" dirty="0">
                <a:latin typeface="Consolas" panose="020B0609020204030204" pitchFamily="49" charset="0"/>
              </a:rPr>
              <a:t>()      &lt;&lt; std::</a:t>
            </a:r>
            <a:r>
              <a:rPr lang="en-US" dirty="0" err="1">
                <a:latin typeface="Consolas" panose="020B0609020204030204" pitchFamily="49" charset="0"/>
              </a:rPr>
              <a:t>endl</a:t>
            </a:r>
            <a:r>
              <a:rPr lang="en-US" dirty="0">
                <a:latin typeface="Consolas" panose="020B0609020204030204" pitchFamily="49" charset="0"/>
              </a:rPr>
              <a:t>;</a:t>
            </a:r>
          </a:p>
          <a:p>
            <a:pPr marL="857250" lvl="2" indent="0">
              <a:buNone/>
            </a:pPr>
            <a:r>
              <a:rPr lang="en-US" dirty="0">
                <a:latin typeface="Consolas" panose="020B0609020204030204" pitchFamily="49" charset="0"/>
              </a:rPr>
              <a:t>    std::</a:t>
            </a:r>
            <a:r>
              <a:rPr lang="en-US" dirty="0" err="1">
                <a:latin typeface="Consolas" panose="020B0609020204030204" pitchFamily="49" charset="0"/>
              </a:rPr>
              <a:t>cout</a:t>
            </a:r>
            <a:r>
              <a:rPr lang="en-US" dirty="0">
                <a:latin typeface="Consolas" panose="020B0609020204030204" pitchFamily="49" charset="0"/>
              </a:rPr>
              <a:t> &lt;&lt; </a:t>
            </a:r>
            <a:r>
              <a:rPr lang="en-US" dirty="0" err="1">
                <a:latin typeface="Consolas" panose="020B0609020204030204" pitchFamily="49" charset="0"/>
              </a:rPr>
              <a:t>more_data.capacity</a:t>
            </a:r>
            <a:r>
              <a:rPr lang="en-US" dirty="0">
                <a:latin typeface="Consolas" panose="020B0609020204030204" pitchFamily="49" charset="0"/>
              </a:rPr>
              <a:t>() &lt;&lt; std::</a:t>
            </a:r>
            <a:r>
              <a:rPr lang="en-US" dirty="0" err="1">
                <a:latin typeface="Consolas" panose="020B0609020204030204" pitchFamily="49" charset="0"/>
              </a:rPr>
              <a:t>endl</a:t>
            </a:r>
            <a:r>
              <a:rPr lang="en-US" dirty="0">
                <a:latin typeface="Consolas" panose="020B0609020204030204" pitchFamily="49" charset="0"/>
              </a:rPr>
              <a:t>;</a:t>
            </a:r>
          </a:p>
          <a:p>
            <a:pPr marL="857250" lvl="2" indent="0">
              <a:buNone/>
            </a:pPr>
            <a:r>
              <a:rPr lang="en-US" dirty="0">
                <a:latin typeface="Consolas" panose="020B0609020204030204" pitchFamily="49" charset="0"/>
              </a:rPr>
              <a:t>    return 0;</a:t>
            </a:r>
            <a:br>
              <a:rPr lang="en-US" dirty="0">
                <a:latin typeface="Consolas" panose="020B0609020204030204" pitchFamily="49" charset="0"/>
              </a:rPr>
            </a:br>
            <a:r>
              <a:rPr lang="en-US" dirty="0">
                <a:latin typeface="Consolas" panose="020B0609020204030204" pitchFamily="49" charset="0"/>
              </a:rPr>
              <a:t>}</a:t>
            </a:r>
          </a:p>
          <a:p>
            <a:r>
              <a:rPr lang="en-US" dirty="0"/>
              <a:t>If you assign to one instance of a class the value of a another,</a:t>
            </a:r>
            <a:br>
              <a:rPr lang="en-US" dirty="0"/>
            </a:br>
            <a:r>
              <a:rPr lang="en-US" dirty="0"/>
              <a:t>	the default behavior is to copy over all member variables</a:t>
            </a:r>
          </a:p>
          <a:p>
            <a:pPr lvl="1"/>
            <a:r>
              <a:rPr lang="en-US" dirty="0"/>
              <a:t>This, too, is ideal behavior for previous classes</a:t>
            </a:r>
          </a:p>
          <a:p>
            <a:r>
              <a:rPr lang="en-US" dirty="0"/>
              <a:t>Unfortunately, this, too, doesn’t work with dynamic memory</a:t>
            </a:r>
          </a:p>
          <a:p>
            <a:pPr lvl="1"/>
            <a:r>
              <a:rPr lang="en-US" dirty="0"/>
              <a:t>If we run the previous program, the error on Linux is</a:t>
            </a:r>
          </a:p>
          <a:p>
            <a:pPr marL="457200" lvl="1" indent="0">
              <a:buNone/>
            </a:pPr>
            <a:r>
              <a:rPr lang="en-US" dirty="0"/>
              <a:t>		</a:t>
            </a:r>
            <a:r>
              <a:rPr lang="en-US" dirty="0">
                <a:latin typeface="Consolas" panose="020B0609020204030204" pitchFamily="49" charset="0"/>
              </a:rPr>
              <a:t>Aborted (core dump)</a:t>
            </a:r>
          </a:p>
        </p:txBody>
      </p:sp>
      <p:pic>
        <p:nvPicPr>
          <p:cNvPr id="5" name="Audio 4">
            <a:hlinkClick r:id="" action="ppaction://media"/>
            <a:extLst>
              <a:ext uri="{FF2B5EF4-FFF2-40B4-BE49-F238E27FC236}">
                <a16:creationId xmlns:a16="http://schemas.microsoft.com/office/drawing/2014/main" id="{5004161D-718E-4719-9452-66A3B0A6932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75005651"/>
      </p:ext>
    </p:extLst>
  </p:cSld>
  <p:clrMapOvr>
    <a:masterClrMapping/>
  </p:clrMapOvr>
  <mc:AlternateContent xmlns:mc="http://schemas.openxmlformats.org/markup-compatibility/2006" xmlns:p14="http://schemas.microsoft.com/office/powerpoint/2010/main">
    <mc:Choice Requires="p14">
      <p:transition spd="slow" p14:dur="2000" advTm="57119"/>
    </mc:Choice>
    <mc:Fallback xmlns="">
      <p:transition spd="slow" advTm="57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Default assignment of objects</a:t>
            </a:r>
          </a:p>
        </p:txBody>
      </p:sp>
      <p:sp>
        <p:nvSpPr>
          <p:cNvPr id="3" name="Content Placeholder 2"/>
          <p:cNvSpPr>
            <a:spLocks noGrp="1"/>
          </p:cNvSpPr>
          <p:nvPr>
            <p:ph idx="1"/>
          </p:nvPr>
        </p:nvSpPr>
        <p:spPr/>
        <p:txBody>
          <a:bodyPr/>
          <a:lstStyle/>
          <a:p>
            <a:r>
              <a:rPr lang="en-US" dirty="0"/>
              <a:t>So, what went wrong?</a:t>
            </a:r>
          </a:p>
          <a:p>
            <a:pPr marL="857250" lvl="2" indent="0">
              <a:buNone/>
            </a:pPr>
            <a:r>
              <a:rPr lang="en-US" dirty="0">
                <a:latin typeface="Consolas" panose="020B0609020204030204" pitchFamily="49" charset="0"/>
              </a:rPr>
              <a:t>int main() {</a:t>
            </a:r>
          </a:p>
          <a:p>
            <a:pPr marL="857250" lvl="2" indent="0">
              <a:buNone/>
            </a:pPr>
            <a:r>
              <a:rPr lang="en-US" dirty="0">
                <a:latin typeface="Consolas" panose="020B0609020204030204" pitchFamily="49" charset="0"/>
              </a:rPr>
              <a:t>    Array data{ 13 };</a:t>
            </a:r>
          </a:p>
          <a:p>
            <a:pPr marL="857250" lvl="2" indent="0">
              <a:buNone/>
            </a:pPr>
            <a:r>
              <a:rPr lang="en-US" dirty="0">
                <a:latin typeface="Consolas" panose="020B0609020204030204" pitchFamily="49" charset="0"/>
              </a:rPr>
              <a:t>    Array </a:t>
            </a:r>
            <a:r>
              <a:rPr lang="en-US" dirty="0" err="1">
                <a:latin typeface="Consolas" panose="020B0609020204030204" pitchFamily="49" charset="0"/>
              </a:rPr>
              <a:t>more_data</a:t>
            </a:r>
            <a:r>
              <a:rPr lang="en-US" dirty="0">
                <a:latin typeface="Consolas" panose="020B0609020204030204" pitchFamily="49" charset="0"/>
              </a:rPr>
              <a:t>{ 17 };</a:t>
            </a:r>
          </a:p>
          <a:p>
            <a:pPr marL="857250" lvl="2" indent="0">
              <a:buNone/>
            </a:pPr>
            <a:r>
              <a:rPr lang="en-US" dirty="0">
                <a:latin typeface="Consolas" panose="020B0609020204030204" pitchFamily="49" charset="0"/>
              </a:rPr>
              <a:t>    </a:t>
            </a:r>
            <a:r>
              <a:rPr lang="en-US" dirty="0" err="1">
                <a:latin typeface="Consolas" panose="020B0609020204030204" pitchFamily="49" charset="0"/>
              </a:rPr>
              <a:t>more_data</a:t>
            </a:r>
            <a:r>
              <a:rPr lang="en-US" dirty="0">
                <a:latin typeface="Consolas" panose="020B0609020204030204" pitchFamily="49" charset="0"/>
              </a:rPr>
              <a:t> = data;</a:t>
            </a:r>
          </a:p>
          <a:p>
            <a:pPr marL="857250" lvl="2" indent="0">
              <a:buNone/>
            </a:pPr>
            <a:r>
              <a:rPr lang="en-US" dirty="0">
                <a:latin typeface="Consolas" panose="020B0609020204030204" pitchFamily="49" charset="0"/>
              </a:rPr>
              <a:t>    std::</a:t>
            </a:r>
            <a:r>
              <a:rPr lang="en-US" dirty="0" err="1">
                <a:latin typeface="Consolas" panose="020B0609020204030204" pitchFamily="49" charset="0"/>
              </a:rPr>
              <a:t>cout</a:t>
            </a:r>
            <a:r>
              <a:rPr lang="en-US" dirty="0">
                <a:latin typeface="Consolas" panose="020B0609020204030204" pitchFamily="49" charset="0"/>
              </a:rPr>
              <a:t> &lt;&lt; </a:t>
            </a:r>
            <a:r>
              <a:rPr lang="en-US" dirty="0" err="1">
                <a:latin typeface="Consolas" panose="020B0609020204030204" pitchFamily="49" charset="0"/>
              </a:rPr>
              <a:t>data.capacity</a:t>
            </a:r>
            <a:r>
              <a:rPr lang="en-US" dirty="0">
                <a:latin typeface="Consolas" panose="020B0609020204030204" pitchFamily="49" charset="0"/>
              </a:rPr>
              <a:t>()      &lt;&lt; std::</a:t>
            </a:r>
            <a:r>
              <a:rPr lang="en-US" dirty="0" err="1">
                <a:latin typeface="Consolas" panose="020B0609020204030204" pitchFamily="49" charset="0"/>
              </a:rPr>
              <a:t>endl</a:t>
            </a:r>
            <a:r>
              <a:rPr lang="en-US" dirty="0">
                <a:latin typeface="Consolas" panose="020B0609020204030204" pitchFamily="49" charset="0"/>
              </a:rPr>
              <a:t>;</a:t>
            </a:r>
          </a:p>
          <a:p>
            <a:pPr marL="857250" lvl="2" indent="0">
              <a:buNone/>
            </a:pPr>
            <a:r>
              <a:rPr lang="en-US" dirty="0">
                <a:latin typeface="Consolas" panose="020B0609020204030204" pitchFamily="49" charset="0"/>
              </a:rPr>
              <a:t>    std::</a:t>
            </a:r>
            <a:r>
              <a:rPr lang="en-US" dirty="0" err="1">
                <a:latin typeface="Consolas" panose="020B0609020204030204" pitchFamily="49" charset="0"/>
              </a:rPr>
              <a:t>cout</a:t>
            </a:r>
            <a:r>
              <a:rPr lang="en-US" dirty="0">
                <a:latin typeface="Consolas" panose="020B0609020204030204" pitchFamily="49" charset="0"/>
              </a:rPr>
              <a:t> &lt;&lt; </a:t>
            </a:r>
            <a:r>
              <a:rPr lang="en-US" dirty="0" err="1">
                <a:latin typeface="Consolas" panose="020B0609020204030204" pitchFamily="49" charset="0"/>
              </a:rPr>
              <a:t>more_data.capacity</a:t>
            </a:r>
            <a:r>
              <a:rPr lang="en-US" dirty="0">
                <a:latin typeface="Consolas" panose="020B0609020204030204" pitchFamily="49" charset="0"/>
              </a:rPr>
              <a:t>() &lt;&lt; std::</a:t>
            </a:r>
            <a:r>
              <a:rPr lang="en-US" dirty="0" err="1">
                <a:latin typeface="Consolas" panose="020B0609020204030204" pitchFamily="49" charset="0"/>
              </a:rPr>
              <a:t>endl</a:t>
            </a:r>
            <a:r>
              <a:rPr lang="en-US" dirty="0">
                <a:latin typeface="Consolas" panose="020B0609020204030204" pitchFamily="49" charset="0"/>
              </a:rPr>
              <a:t>;</a:t>
            </a:r>
          </a:p>
          <a:p>
            <a:pPr marL="857250" lvl="2" indent="0">
              <a:buNone/>
            </a:pPr>
            <a:r>
              <a:rPr lang="en-US" dirty="0">
                <a:latin typeface="Consolas" panose="020B0609020204030204" pitchFamily="49" charset="0"/>
              </a:rPr>
              <a:t>    return 0;</a:t>
            </a:r>
            <a:br>
              <a:rPr lang="en-US" dirty="0">
                <a:latin typeface="Consolas" panose="020B0609020204030204" pitchFamily="49" charset="0"/>
              </a:rPr>
            </a:br>
            <a:r>
              <a:rPr lang="en-US" dirty="0">
                <a:latin typeface="Consolas" panose="020B0609020204030204" pitchFamily="49" charset="0"/>
              </a:rPr>
              <a:t>}</a:t>
            </a:r>
            <a:endParaRPr lang="en-US" dirty="0"/>
          </a:p>
          <a:p>
            <a:r>
              <a:rPr lang="en-US" dirty="0"/>
              <a:t>During the assignment, the address is overwritten</a:t>
            </a:r>
          </a:p>
          <a:p>
            <a:pPr lvl="1"/>
            <a:r>
              <a:rPr lang="en-US" dirty="0"/>
              <a:t>A memory leak: we have lost the address of the array of capacity 17</a:t>
            </a:r>
          </a:p>
          <a:p>
            <a:endParaRPr lang="en-US" dirty="0"/>
          </a:p>
          <a:p>
            <a:r>
              <a:rPr lang="en-US" dirty="0"/>
              <a:t>Additionally, when both </a:t>
            </a:r>
            <a:r>
              <a:rPr lang="en-US" dirty="0">
                <a:latin typeface="Consolas" panose="020B0609020204030204" pitchFamily="49" charset="0"/>
              </a:rPr>
              <a:t>data</a:t>
            </a:r>
            <a:r>
              <a:rPr lang="en-US" dirty="0"/>
              <a:t> and </a:t>
            </a:r>
            <a:r>
              <a:rPr lang="en-US" dirty="0" err="1">
                <a:latin typeface="Consolas" panose="020B0609020204030204" pitchFamily="49" charset="0"/>
              </a:rPr>
              <a:t>more_data</a:t>
            </a:r>
            <a:r>
              <a:rPr lang="en-US" dirty="0">
                <a:latin typeface="Consolas" panose="020B0609020204030204" pitchFamily="49" charset="0"/>
              </a:rPr>
              <a:t> </a:t>
            </a:r>
            <a:r>
              <a:rPr lang="en-US" dirty="0"/>
              <a:t>go out of scope,</a:t>
            </a:r>
            <a:br>
              <a:rPr lang="en-US" dirty="0"/>
            </a:br>
            <a:r>
              <a:rPr lang="en-US" dirty="0"/>
              <a:t>	we have the same problem we had before with the copy</a:t>
            </a:r>
          </a:p>
        </p:txBody>
      </p:sp>
      <p:pic>
        <p:nvPicPr>
          <p:cNvPr id="4" name="Audio 3">
            <a:hlinkClick r:id="" action="ppaction://media"/>
            <a:extLst>
              <a:ext uri="{FF2B5EF4-FFF2-40B4-BE49-F238E27FC236}">
                <a16:creationId xmlns:a16="http://schemas.microsoft.com/office/drawing/2014/main" id="{ADAD54A3-71E6-4858-9D35-001D1493EEF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98292289"/>
      </p:ext>
    </p:extLst>
  </p:cSld>
  <p:clrMapOvr>
    <a:masterClrMapping/>
  </p:clrMapOvr>
  <mc:AlternateContent xmlns:mc="http://schemas.openxmlformats.org/markup-compatibility/2006" xmlns:p14="http://schemas.microsoft.com/office/powerpoint/2010/main">
    <mc:Choice Requires="p14">
      <p:transition spd="slow" p14:dur="2000" advTm="49604"/>
    </mc:Choice>
    <mc:Fallback xmlns="">
      <p:transition spd="slow" advTm="49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CD18C-4AED-4676-8AC4-D54E26BFAD78}"/>
              </a:ext>
            </a:extLst>
          </p:cNvPr>
          <p:cNvSpPr>
            <a:spLocks noGrp="1"/>
          </p:cNvSpPr>
          <p:nvPr>
            <p:ph type="title"/>
          </p:nvPr>
        </p:nvSpPr>
        <p:spPr/>
        <p:txBody>
          <a:bodyPr/>
          <a:lstStyle/>
          <a:p>
            <a:r>
              <a:rPr lang="en-US" dirty="0"/>
              <a:t>Copying and assigning</a:t>
            </a:r>
          </a:p>
        </p:txBody>
      </p:sp>
      <p:sp>
        <p:nvSpPr>
          <p:cNvPr id="3" name="Content Placeholder 2">
            <a:extLst>
              <a:ext uri="{FF2B5EF4-FFF2-40B4-BE49-F238E27FC236}">
                <a16:creationId xmlns:a16="http://schemas.microsoft.com/office/drawing/2014/main" id="{1FE3D306-4925-4178-8D02-FC5536D43506}"/>
              </a:ext>
            </a:extLst>
          </p:cNvPr>
          <p:cNvSpPr>
            <a:spLocks noGrp="1"/>
          </p:cNvSpPr>
          <p:nvPr>
            <p:ph idx="1"/>
          </p:nvPr>
        </p:nvSpPr>
        <p:spPr/>
        <p:txBody>
          <a:bodyPr/>
          <a:lstStyle/>
          <a:p>
            <a:r>
              <a:rPr lang="en-US" dirty="0"/>
              <a:t>We need a mechanism to either:</a:t>
            </a:r>
          </a:p>
          <a:p>
            <a:pPr lvl="1"/>
            <a:r>
              <a:rPr lang="en-US" dirty="0"/>
              <a:t>Prevent the user from copying or assigning our array</a:t>
            </a:r>
          </a:p>
          <a:p>
            <a:pPr lvl="1"/>
            <a:r>
              <a:rPr lang="en-US" dirty="0"/>
              <a:t>All the author of program to describe how an array should be copied or assigned</a:t>
            </a:r>
          </a:p>
          <a:p>
            <a:pPr lvl="1"/>
            <a:endParaRPr lang="en-US" dirty="0"/>
          </a:p>
          <a:p>
            <a:r>
              <a:rPr lang="en-US" dirty="0"/>
              <a:t>Fortunately, C++ does allow for both:</a:t>
            </a:r>
          </a:p>
          <a:p>
            <a:pPr marL="800100" lvl="2" indent="0">
              <a:buNone/>
            </a:pPr>
            <a:r>
              <a:rPr lang="en-US" sz="1600" dirty="0">
                <a:latin typeface="Consolas" panose="020B0609020204030204" pitchFamily="49" charset="0"/>
              </a:rPr>
              <a:t>// Copy constructor and move constructor</a:t>
            </a:r>
          </a:p>
          <a:p>
            <a:pPr marL="800100" lvl="2" indent="0">
              <a:buNone/>
            </a:pPr>
            <a:r>
              <a:rPr lang="en-US" sz="1600" dirty="0">
                <a:latin typeface="Consolas" panose="020B0609020204030204" pitchFamily="49" charset="0"/>
              </a:rPr>
              <a:t>Array( Array const  &amp;original );</a:t>
            </a:r>
          </a:p>
          <a:p>
            <a:pPr marL="800100" lvl="2" indent="0">
              <a:buNone/>
            </a:pPr>
            <a:r>
              <a:rPr lang="en-US" sz="1600" dirty="0">
                <a:latin typeface="Consolas" panose="020B0609020204030204" pitchFamily="49" charset="0"/>
              </a:rPr>
              <a:t>Array( Array       &amp;&amp;original );</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Assignment operator and move operator</a:t>
            </a:r>
          </a:p>
          <a:p>
            <a:pPr marL="800100" lvl="2" indent="0">
              <a:buNone/>
            </a:pPr>
            <a:r>
              <a:rPr lang="en-US" sz="1600" dirty="0">
                <a:latin typeface="Consolas" panose="020B0609020204030204" pitchFamily="49" charset="0"/>
              </a:rPr>
              <a:t>Array &amp;operator=( Array const  &amp;</a:t>
            </a:r>
            <a:r>
              <a:rPr lang="en-US" sz="1600" dirty="0" err="1">
                <a:latin typeface="Consolas" panose="020B0609020204030204" pitchFamily="49" charset="0"/>
              </a:rPr>
              <a:t>rhs</a:t>
            </a:r>
            <a:r>
              <a:rPr lang="en-US" sz="1600" dirty="0">
                <a:latin typeface="Consolas" panose="020B0609020204030204" pitchFamily="49" charset="0"/>
              </a:rPr>
              <a:t> );</a:t>
            </a:r>
          </a:p>
          <a:p>
            <a:pPr marL="800100" lvl="2" indent="0">
              <a:buNone/>
            </a:pPr>
            <a:r>
              <a:rPr lang="en-US" sz="1600" dirty="0">
                <a:latin typeface="Consolas" panose="020B0609020204030204" pitchFamily="49" charset="0"/>
              </a:rPr>
              <a:t>Array &amp;operator=( Array       &amp;&amp;</a:t>
            </a:r>
            <a:r>
              <a:rPr lang="en-US" sz="1600" dirty="0" err="1">
                <a:latin typeface="Consolas" panose="020B0609020204030204" pitchFamily="49" charset="0"/>
              </a:rPr>
              <a:t>rhs</a:t>
            </a:r>
            <a:r>
              <a:rPr lang="en-US" sz="1600" dirty="0">
                <a:latin typeface="Consolas" panose="020B0609020204030204" pitchFamily="49" charset="0"/>
              </a:rPr>
              <a:t> );</a:t>
            </a:r>
          </a:p>
        </p:txBody>
      </p:sp>
      <p:pic>
        <p:nvPicPr>
          <p:cNvPr id="6" name="Audio 5">
            <a:hlinkClick r:id="" action="ppaction://media"/>
            <a:extLst>
              <a:ext uri="{FF2B5EF4-FFF2-40B4-BE49-F238E27FC236}">
                <a16:creationId xmlns:a16="http://schemas.microsoft.com/office/drawing/2014/main" id="{026BBEBA-7D0B-46F5-A1EE-4BF620BD7A3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8840060"/>
      </p:ext>
    </p:extLst>
  </p:cSld>
  <p:clrMapOvr>
    <a:masterClrMapping/>
  </p:clrMapOvr>
  <mc:AlternateContent xmlns:mc="http://schemas.openxmlformats.org/markup-compatibility/2006" xmlns:p14="http://schemas.microsoft.com/office/powerpoint/2010/main">
    <mc:Choice Requires="p14">
      <p:transition spd="slow" p14:dur="2000" advTm="120018"/>
    </mc:Choice>
    <mc:Fallback xmlns="">
      <p:transition spd="slow" advTm="120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CD18C-4AED-4676-8AC4-D54E26BFAD78}"/>
              </a:ext>
            </a:extLst>
          </p:cNvPr>
          <p:cNvSpPr>
            <a:spLocks noGrp="1"/>
          </p:cNvSpPr>
          <p:nvPr>
            <p:ph type="title"/>
          </p:nvPr>
        </p:nvSpPr>
        <p:spPr/>
        <p:txBody>
          <a:bodyPr/>
          <a:lstStyle/>
          <a:p>
            <a:r>
              <a:rPr lang="en-US" dirty="0"/>
              <a:t>Copying and assigning</a:t>
            </a:r>
          </a:p>
        </p:txBody>
      </p:sp>
      <p:sp>
        <p:nvSpPr>
          <p:cNvPr id="3" name="Content Placeholder 2">
            <a:extLst>
              <a:ext uri="{FF2B5EF4-FFF2-40B4-BE49-F238E27FC236}">
                <a16:creationId xmlns:a16="http://schemas.microsoft.com/office/drawing/2014/main" id="{1FE3D306-4925-4178-8D02-FC5536D43506}"/>
              </a:ext>
            </a:extLst>
          </p:cNvPr>
          <p:cNvSpPr>
            <a:spLocks noGrp="1"/>
          </p:cNvSpPr>
          <p:nvPr>
            <p:ph idx="1"/>
          </p:nvPr>
        </p:nvSpPr>
        <p:spPr>
          <a:xfrm>
            <a:off x="457200" y="1600200"/>
            <a:ext cx="8686800" cy="4525963"/>
          </a:xfrm>
        </p:spPr>
        <p:txBody>
          <a:bodyPr/>
          <a:lstStyle/>
          <a:p>
            <a:r>
              <a:rPr lang="en-US" dirty="0"/>
              <a:t>For example,</a:t>
            </a:r>
          </a:p>
          <a:p>
            <a:pPr marL="800100" lvl="2" indent="0">
              <a:buNone/>
            </a:pPr>
            <a:r>
              <a:rPr lang="en-US" sz="1600" dirty="0">
                <a:latin typeface="Consolas" panose="020B0609020204030204" pitchFamily="49" charset="0"/>
              </a:rPr>
              <a:t>Array </a:t>
            </a:r>
            <a:r>
              <a:rPr lang="en-US" sz="1600" dirty="0" err="1">
                <a:latin typeface="Consolas" panose="020B0609020204030204" pitchFamily="49" charset="0"/>
              </a:rPr>
              <a:t>make_array</a:t>
            </a:r>
            <a:r>
              <a:rPr lang="en-US" sz="1600" dirty="0">
                <a:latin typeface="Consolas" panose="020B0609020204030204" pitchFamily="49" charset="0"/>
              </a:rPr>
              <a:t>( std::</a:t>
            </a:r>
            <a:r>
              <a:rPr lang="en-US" sz="1600" dirty="0" err="1">
                <a:latin typeface="Consolas" panose="020B0609020204030204" pitchFamily="49" charset="0"/>
              </a:rPr>
              <a:t>size_t</a:t>
            </a:r>
            <a:r>
              <a:rPr lang="en-US" sz="1600" dirty="0">
                <a:latin typeface="Consolas" panose="020B0609020204030204" pitchFamily="49" charset="0"/>
              </a:rPr>
              <a:t> const capacity ) {</a:t>
            </a:r>
          </a:p>
          <a:p>
            <a:pPr marL="800100" lvl="2" indent="0">
              <a:buNone/>
            </a:pPr>
            <a:r>
              <a:rPr lang="en-US" sz="1600" dirty="0">
                <a:latin typeface="Consolas" panose="020B0609020204030204" pitchFamily="49" charset="0"/>
              </a:rPr>
              <a:t>    Array </a:t>
            </a:r>
            <a:r>
              <a:rPr lang="en-US" sz="1600" dirty="0" err="1">
                <a:latin typeface="Consolas" panose="020B0609020204030204" pitchFamily="49" charset="0"/>
              </a:rPr>
              <a:t>local_array</a:t>
            </a:r>
            <a:r>
              <a:rPr lang="en-US" sz="1600" dirty="0">
                <a:latin typeface="Consolas" panose="020B0609020204030204" pitchFamily="49" charset="0"/>
              </a:rPr>
              <a:t>{ capacity };</a:t>
            </a:r>
          </a:p>
          <a:p>
            <a:pPr marL="800100" lvl="2" indent="0">
              <a:buNone/>
            </a:pPr>
            <a:r>
              <a:rPr lang="en-US" sz="1600" dirty="0">
                <a:latin typeface="Consolas" panose="020B0609020204030204" pitchFamily="49" charset="0"/>
              </a:rPr>
              <a:t>    return </a:t>
            </a:r>
            <a:r>
              <a:rPr lang="en-US" sz="1600" dirty="0" err="1">
                <a:latin typeface="Consolas" panose="020B0609020204030204" pitchFamily="49" charset="0"/>
              </a:rPr>
              <a:t>local_array</a:t>
            </a:r>
            <a:r>
              <a:rPr lang="en-US" sz="1600" dirty="0">
                <a:latin typeface="Consolas" panose="020B0609020204030204" pitchFamily="49" charset="0"/>
              </a:rPr>
              <a:t>;</a:t>
            </a:r>
          </a:p>
          <a:p>
            <a:pPr marL="800100" lvl="2" indent="0">
              <a:buNone/>
            </a:pPr>
            <a:r>
              <a:rPr lang="en-US" sz="1600" dirty="0">
                <a:latin typeface="Consolas" panose="020B0609020204030204" pitchFamily="49" charset="0"/>
              </a:rPr>
              <a:t>}</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int main() {</a:t>
            </a:r>
          </a:p>
          <a:p>
            <a:pPr marL="800100" lvl="2" indent="0">
              <a:buNone/>
            </a:pPr>
            <a:r>
              <a:rPr lang="en-US" sz="1600" dirty="0">
                <a:latin typeface="Consolas" panose="020B0609020204030204" pitchFamily="49" charset="0"/>
              </a:rPr>
              <a:t>    Array data{ 13 };</a:t>
            </a:r>
          </a:p>
          <a:p>
            <a:pPr marL="800100" lvl="2" indent="0">
              <a:buNone/>
            </a:pPr>
            <a:r>
              <a:rPr lang="en-US" sz="1600" dirty="0">
                <a:latin typeface="Consolas" panose="020B0609020204030204" pitchFamily="49" charset="0"/>
              </a:rPr>
              <a:t>    Array copy{ data };     // Copy constructor called</a:t>
            </a:r>
          </a:p>
          <a:p>
            <a:pPr marL="800100" lvl="2" indent="0">
              <a:buNone/>
            </a:pPr>
            <a:r>
              <a:rPr lang="en-US" sz="1600" dirty="0">
                <a:latin typeface="Consolas" panose="020B0609020204030204" pitchFamily="49" charset="0"/>
              </a:rPr>
              <a:t>    Array answer{ 42 };</a:t>
            </a:r>
          </a:p>
          <a:p>
            <a:pPr marL="800100" lvl="2" indent="0">
              <a:buNone/>
            </a:pPr>
            <a:r>
              <a:rPr lang="en-US" sz="1600" dirty="0">
                <a:latin typeface="Consolas" panose="020B0609020204030204" pitchFamily="49" charset="0"/>
              </a:rPr>
              <a:t>    data = answer;          // Assignment operator called</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Array result{ </a:t>
            </a:r>
            <a:r>
              <a:rPr lang="en-US" sz="1600" dirty="0" err="1">
                <a:latin typeface="Consolas" panose="020B0609020204030204" pitchFamily="49" charset="0"/>
              </a:rPr>
              <a:t>make_array</a:t>
            </a:r>
            <a:r>
              <a:rPr lang="en-US" sz="1600" dirty="0">
                <a:latin typeface="Consolas" panose="020B0609020204030204" pitchFamily="49" charset="0"/>
              </a:rPr>
              <a:t>{ 91 } }; // Copy constructor called</a:t>
            </a:r>
          </a:p>
          <a:p>
            <a:pPr marL="800100" lvl="2" indent="0">
              <a:buNone/>
            </a:pPr>
            <a:r>
              <a:rPr lang="en-US" sz="1600" dirty="0">
                <a:latin typeface="Consolas" panose="020B0609020204030204" pitchFamily="49" charset="0"/>
              </a:rPr>
              <a:t>    copy = </a:t>
            </a:r>
            <a:r>
              <a:rPr lang="en-US" sz="1600" dirty="0" err="1">
                <a:latin typeface="Consolas" panose="020B0609020204030204" pitchFamily="49" charset="0"/>
              </a:rPr>
              <a:t>make_array</a:t>
            </a:r>
            <a:r>
              <a:rPr lang="en-US" sz="1600" dirty="0">
                <a:latin typeface="Consolas" panose="020B0609020204030204" pitchFamily="49" charset="0"/>
              </a:rPr>
              <a:t>{ 150 };         // Assignment operator called</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return 0;</a:t>
            </a:r>
          </a:p>
          <a:p>
            <a:pPr marL="800100" lvl="2" indent="0">
              <a:buNone/>
            </a:pPr>
            <a:r>
              <a:rPr lang="en-US" sz="1600" dirty="0">
                <a:latin typeface="Consolas" panose="020B0609020204030204" pitchFamily="49" charset="0"/>
              </a:rPr>
              <a:t>}</a:t>
            </a:r>
          </a:p>
        </p:txBody>
      </p:sp>
      <p:sp>
        <p:nvSpPr>
          <p:cNvPr id="5" name="Rectangle: Rounded Corners 4">
            <a:extLst>
              <a:ext uri="{FF2B5EF4-FFF2-40B4-BE49-F238E27FC236}">
                <a16:creationId xmlns:a16="http://schemas.microsoft.com/office/drawing/2014/main" id="{90F6E355-B052-4C6D-8C9E-61D1174B2E65}"/>
              </a:ext>
            </a:extLst>
          </p:cNvPr>
          <p:cNvSpPr/>
          <p:nvPr/>
        </p:nvSpPr>
        <p:spPr>
          <a:xfrm>
            <a:off x="1691680" y="3993775"/>
            <a:ext cx="5760640" cy="36004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7470A9CC-D2D3-4362-8A97-AF985D262A80}"/>
              </a:ext>
            </a:extLst>
          </p:cNvPr>
          <p:cNvSpPr/>
          <p:nvPr/>
        </p:nvSpPr>
        <p:spPr>
          <a:xfrm>
            <a:off x="1725546" y="4569839"/>
            <a:ext cx="6014805" cy="36004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F397A12C-1E7F-4C27-B384-445FFC496679}"/>
              </a:ext>
            </a:extLst>
          </p:cNvPr>
          <p:cNvSpPr/>
          <p:nvPr/>
        </p:nvSpPr>
        <p:spPr>
          <a:xfrm>
            <a:off x="1725547" y="5152918"/>
            <a:ext cx="6806893" cy="36004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2362315-F8D9-4468-B2CD-42D96EE6D7A2}"/>
              </a:ext>
            </a:extLst>
          </p:cNvPr>
          <p:cNvSpPr/>
          <p:nvPr/>
        </p:nvSpPr>
        <p:spPr>
          <a:xfrm>
            <a:off x="1725548" y="5445224"/>
            <a:ext cx="7202552" cy="36004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29DA7847-B641-4EAA-AE13-E65EF707631D}"/>
              </a:ext>
            </a:extLst>
          </p:cNvPr>
          <p:cNvSpPr/>
          <p:nvPr/>
        </p:nvSpPr>
        <p:spPr>
          <a:xfrm>
            <a:off x="1691681" y="2239309"/>
            <a:ext cx="3528392" cy="62491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64B993CD-0431-43ED-B0A2-B0AF30F13A8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37378142"/>
      </p:ext>
    </p:extLst>
  </p:cSld>
  <p:clrMapOvr>
    <a:masterClrMapping/>
  </p:clrMapOvr>
  <mc:AlternateContent xmlns:mc="http://schemas.openxmlformats.org/markup-compatibility/2006" xmlns:p14="http://schemas.microsoft.com/office/powerpoint/2010/main">
    <mc:Choice Requires="p14">
      <p:transition spd="slow" p14:dur="2000" advTm="277189"/>
    </mc:Choice>
    <mc:Fallback xmlns="">
      <p:transition spd="slow" advTm="277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9"/>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0"/>
                </p:tgtEl>
              </p:cMediaNode>
            </p:audio>
          </p:childTnLst>
        </p:cTn>
      </p:par>
    </p:tnLst>
    <p:bldLst>
      <p:bldP spid="5" grpId="0" animBg="1"/>
      <p:bldP spid="5" grpId="1" animBg="1"/>
      <p:bldP spid="6" grpId="0" animBg="1"/>
      <p:bldP spid="6" grpId="1" animBg="1"/>
      <p:bldP spid="7" grpId="0" animBg="1"/>
      <p:bldP spid="7" grpId="1" animBg="1"/>
      <p:bldP spid="8" grpId="0" animBg="1"/>
      <p:bldP spid="9" grpId="0" animBg="1"/>
      <p:bldP spid="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Copying and assigning</a:t>
            </a:r>
          </a:p>
        </p:txBody>
      </p:sp>
      <p:sp>
        <p:nvSpPr>
          <p:cNvPr id="3" name="Content Placeholder 2"/>
          <p:cNvSpPr>
            <a:spLocks noGrp="1"/>
          </p:cNvSpPr>
          <p:nvPr>
            <p:ph idx="1"/>
          </p:nvPr>
        </p:nvSpPr>
        <p:spPr/>
        <p:txBody>
          <a:bodyPr/>
          <a:lstStyle/>
          <a:p>
            <a:r>
              <a:rPr lang="en-US" dirty="0"/>
              <a:t>The first step is to stop the user from copying, moving or assigning</a:t>
            </a:r>
          </a:p>
          <a:p>
            <a:pPr marL="457200" lvl="1" indent="0">
              <a:buNone/>
            </a:pPr>
            <a:r>
              <a:rPr lang="en-US" sz="1600" dirty="0">
                <a:latin typeface="Consolas" panose="020B0609020204030204" pitchFamily="49" charset="0"/>
              </a:rPr>
              <a:t>class Array {</a:t>
            </a:r>
          </a:p>
          <a:p>
            <a:pPr marL="457200" lvl="1" indent="0">
              <a:buNone/>
            </a:pPr>
            <a:r>
              <a:rPr lang="en-US" sz="1600" dirty="0">
                <a:latin typeface="Consolas" panose="020B0609020204030204" pitchFamily="49" charset="0"/>
              </a:rPr>
              <a:t>    public:</a:t>
            </a:r>
          </a:p>
          <a:p>
            <a:pPr marL="457200" lvl="1" indent="0">
              <a:buNone/>
            </a:pPr>
            <a:r>
              <a:rPr lang="en-US" sz="1600" dirty="0">
                <a:latin typeface="Consolas" panose="020B0609020204030204" pitchFamily="49" charset="0"/>
              </a:rPr>
              <a:t>        Array( std::</a:t>
            </a:r>
            <a:r>
              <a:rPr lang="en-US" sz="1600" dirty="0" err="1">
                <a:latin typeface="Consolas" panose="020B0609020204030204" pitchFamily="49" charset="0"/>
              </a:rPr>
              <a:t>size_t</a:t>
            </a:r>
            <a:r>
              <a:rPr lang="en-US" sz="1600" dirty="0">
                <a:latin typeface="Consolas" panose="020B0609020204030204" pitchFamily="49" charset="0"/>
              </a:rPr>
              <a:t> const </a:t>
            </a:r>
            <a:r>
              <a:rPr lang="en-US" sz="1600" dirty="0" err="1">
                <a:latin typeface="Consolas" panose="020B0609020204030204" pitchFamily="49" charset="0"/>
              </a:rPr>
              <a:t>new_capacity</a:t>
            </a:r>
            <a:r>
              <a:rPr lang="en-US" sz="1600" dirty="0">
                <a:latin typeface="Consolas" panose="020B0609020204030204" pitchFamily="49" charset="0"/>
              </a:rPr>
              <a:t>,</a:t>
            </a:r>
          </a:p>
          <a:p>
            <a:pPr marL="457200" lvl="1" indent="0">
              <a:buNone/>
            </a:pPr>
            <a:r>
              <a:rPr lang="en-US" sz="1600" dirty="0">
                <a:latin typeface="Consolas" panose="020B0609020204030204" pitchFamily="49" charset="0"/>
              </a:rPr>
              <a:t>               double      const value = 0.0 );</a:t>
            </a:r>
          </a:p>
          <a:p>
            <a:pPr marL="457200" lvl="1" indent="0">
              <a:buNone/>
            </a:pPr>
            <a:r>
              <a:rPr lang="en-US" sz="1600" dirty="0">
                <a:solidFill>
                  <a:srgbClr val="FF0000"/>
                </a:solidFill>
                <a:latin typeface="Consolas" panose="020B0609020204030204" pitchFamily="49" charset="0"/>
              </a:rPr>
              <a:t>        // Do not copy or move...</a:t>
            </a:r>
          </a:p>
          <a:p>
            <a:pPr marL="457200" lvl="1" indent="0">
              <a:buNone/>
            </a:pPr>
            <a:r>
              <a:rPr lang="en-US" sz="1600" dirty="0">
                <a:solidFill>
                  <a:srgbClr val="FF0000"/>
                </a:solidFill>
                <a:latin typeface="Consolas" panose="020B0609020204030204" pitchFamily="49" charset="0"/>
              </a:rPr>
              <a:t>        Array( Array const  &amp;original ) = delete;</a:t>
            </a:r>
          </a:p>
          <a:p>
            <a:pPr marL="457200" lvl="1" indent="0">
              <a:buNone/>
            </a:pPr>
            <a:r>
              <a:rPr lang="en-US" sz="1600" dirty="0">
                <a:solidFill>
                  <a:srgbClr val="FF0000"/>
                </a:solidFill>
                <a:latin typeface="Consolas" panose="020B0609020204030204" pitchFamily="49" charset="0"/>
              </a:rPr>
              <a:t>        Array( Array       &amp;&amp;original ) = delete;</a:t>
            </a:r>
          </a:p>
          <a:p>
            <a:pPr marL="457200" lvl="1" indent="0">
              <a:buNone/>
            </a:pPr>
            <a:r>
              <a:rPr lang="en-US" sz="1600" dirty="0">
                <a:latin typeface="Consolas" panose="020B0609020204030204" pitchFamily="49" charset="0"/>
              </a:rPr>
              <a:t>       ~Array();</a:t>
            </a:r>
          </a:p>
          <a:p>
            <a:pPr marL="457200" lvl="1" indent="0">
              <a:buNone/>
            </a:pPr>
            <a:r>
              <a:rPr lang="en-US" sz="1600" dirty="0">
                <a:solidFill>
                  <a:srgbClr val="FF0000"/>
                </a:solidFill>
                <a:latin typeface="Consolas" panose="020B0609020204030204" pitchFamily="49" charset="0"/>
              </a:rPr>
              <a:t>        // Do not assign or move...</a:t>
            </a:r>
          </a:p>
          <a:p>
            <a:pPr marL="457200" lvl="1" indent="0">
              <a:buNone/>
            </a:pPr>
            <a:r>
              <a:rPr lang="en-US" sz="1600" dirty="0">
                <a:solidFill>
                  <a:srgbClr val="FF0000"/>
                </a:solidFill>
                <a:latin typeface="Consolas" panose="020B0609020204030204" pitchFamily="49" charset="0"/>
              </a:rPr>
              <a:t>        Array &amp;operator=( Array const  &amp;</a:t>
            </a:r>
            <a:r>
              <a:rPr lang="en-US" sz="1600" dirty="0" err="1">
                <a:solidFill>
                  <a:srgbClr val="FF0000"/>
                </a:solidFill>
                <a:latin typeface="Consolas" panose="020B0609020204030204" pitchFamily="49" charset="0"/>
              </a:rPr>
              <a:t>rhs</a:t>
            </a:r>
            <a:r>
              <a:rPr lang="en-US" sz="1600" dirty="0">
                <a:solidFill>
                  <a:srgbClr val="FF0000"/>
                </a:solidFill>
                <a:latin typeface="Consolas" panose="020B0609020204030204" pitchFamily="49" charset="0"/>
              </a:rPr>
              <a:t> ) = delete;</a:t>
            </a:r>
          </a:p>
          <a:p>
            <a:pPr marL="457200" lvl="1" indent="0">
              <a:buNone/>
            </a:pPr>
            <a:r>
              <a:rPr lang="en-US" sz="1600" dirty="0">
                <a:solidFill>
                  <a:srgbClr val="FF0000"/>
                </a:solidFill>
                <a:latin typeface="Consolas" panose="020B0609020204030204" pitchFamily="49" charset="0"/>
              </a:rPr>
              <a:t>        Array &amp;operator=( Array       &amp;&amp;</a:t>
            </a:r>
            <a:r>
              <a:rPr lang="en-US" sz="1600" dirty="0" err="1">
                <a:solidFill>
                  <a:srgbClr val="FF0000"/>
                </a:solidFill>
                <a:latin typeface="Consolas" panose="020B0609020204030204" pitchFamily="49" charset="0"/>
              </a:rPr>
              <a:t>rhs</a:t>
            </a:r>
            <a:r>
              <a:rPr lang="en-US" sz="1600" dirty="0">
                <a:solidFill>
                  <a:srgbClr val="FF0000"/>
                </a:solidFill>
                <a:latin typeface="Consolas" panose="020B0609020204030204" pitchFamily="49" charset="0"/>
              </a:rPr>
              <a:t> ) = delete;</a:t>
            </a:r>
            <a:endParaRPr lang="en-US" sz="1600" dirty="0">
              <a:latin typeface="Consolas" panose="020B0609020204030204" pitchFamily="49" charset="0"/>
            </a:endParaRPr>
          </a:p>
          <a:p>
            <a:pPr marL="457200" lvl="1" indent="0">
              <a:buNone/>
            </a:pPr>
            <a:r>
              <a:rPr lang="en-US" sz="1600" dirty="0">
                <a:latin typeface="Consolas" panose="020B0609020204030204" pitchFamily="49" charset="0"/>
              </a:rPr>
              <a:t>        std::</a:t>
            </a:r>
            <a:r>
              <a:rPr lang="en-US" sz="1600" dirty="0" err="1">
                <a:latin typeface="Consolas" panose="020B0609020204030204" pitchFamily="49" charset="0"/>
              </a:rPr>
              <a:t>size_t</a:t>
            </a:r>
            <a:r>
              <a:rPr lang="en-US" sz="1600" dirty="0">
                <a:latin typeface="Consolas" panose="020B0609020204030204" pitchFamily="49" charset="0"/>
              </a:rPr>
              <a:t> capacity() const;</a:t>
            </a:r>
          </a:p>
          <a:p>
            <a:pPr marL="457200" lvl="1" indent="0">
              <a:buNone/>
            </a:pPr>
            <a:r>
              <a:rPr lang="en-US" sz="1600" dirty="0">
                <a:latin typeface="Consolas" panose="020B0609020204030204" pitchFamily="49" charset="0"/>
              </a:rPr>
              <a:t>    private:</a:t>
            </a:r>
          </a:p>
          <a:p>
            <a:pPr marL="457200" lvl="1" indent="0">
              <a:buNone/>
            </a:pPr>
            <a:r>
              <a:rPr lang="en-US" sz="1600" dirty="0">
                <a:latin typeface="Consolas" panose="020B0609020204030204" pitchFamily="49" charset="0"/>
              </a:rPr>
              <a:t>        std::</a:t>
            </a:r>
            <a:r>
              <a:rPr lang="en-US" sz="1600" dirty="0" err="1">
                <a:latin typeface="Consolas" panose="020B0609020204030204" pitchFamily="49" charset="0"/>
              </a:rPr>
              <a:t>size_t</a:t>
            </a:r>
            <a:r>
              <a:rPr lang="en-US" sz="1600" dirty="0">
                <a:latin typeface="Consolas" panose="020B0609020204030204" pitchFamily="49" charset="0"/>
              </a:rPr>
              <a:t> capacity_;</a:t>
            </a:r>
          </a:p>
          <a:p>
            <a:pPr marL="457200" lvl="1" indent="0">
              <a:buNone/>
            </a:pPr>
            <a:r>
              <a:rPr lang="en-US" sz="1600" dirty="0">
                <a:latin typeface="Consolas" panose="020B0609020204030204" pitchFamily="49" charset="0"/>
              </a:rPr>
              <a:t>        double     *array_;</a:t>
            </a:r>
          </a:p>
          <a:p>
            <a:pPr marL="457200" lvl="1" indent="0">
              <a:buNone/>
            </a:pPr>
            <a:r>
              <a:rPr lang="en-US" sz="1600" dirty="0">
                <a:latin typeface="Consolas" panose="020B0609020204030204" pitchFamily="49" charset="0"/>
              </a:rPr>
              <a:t>};</a:t>
            </a:r>
          </a:p>
        </p:txBody>
      </p:sp>
      <p:sp>
        <p:nvSpPr>
          <p:cNvPr id="4" name="TextBox 3">
            <a:extLst>
              <a:ext uri="{FF2B5EF4-FFF2-40B4-BE49-F238E27FC236}">
                <a16:creationId xmlns:a16="http://schemas.microsoft.com/office/drawing/2014/main" id="{4D380470-2EE0-40CA-A03C-BA28404D0FC6}"/>
              </a:ext>
            </a:extLst>
          </p:cNvPr>
          <p:cNvSpPr txBox="1"/>
          <p:nvPr/>
        </p:nvSpPr>
        <p:spPr>
          <a:xfrm rot="20318617">
            <a:off x="236326" y="1795783"/>
            <a:ext cx="6946966" cy="830997"/>
          </a:xfrm>
          <a:prstGeom prst="rect">
            <a:avLst/>
          </a:prstGeom>
          <a:solidFill>
            <a:srgbClr val="FF0000"/>
          </a:solidFill>
        </p:spPr>
        <p:txBody>
          <a:bodyPr wrap="none" rtlCol="0">
            <a:spAutoFit/>
          </a:bodyPr>
          <a:lstStyle/>
          <a:p>
            <a:r>
              <a:rPr lang="en-US" sz="2400" dirty="0">
                <a:solidFill>
                  <a:schemeClr val="bg1"/>
                </a:solidFill>
                <a:latin typeface="Cambria" panose="02040503050406030204" pitchFamily="18" charset="0"/>
                <a:ea typeface="Cambria" panose="02040503050406030204" pitchFamily="18" charset="0"/>
              </a:rPr>
              <a:t>Instructor’s guarantee:</a:t>
            </a:r>
          </a:p>
          <a:p>
            <a:r>
              <a:rPr lang="en-US" sz="2400" dirty="0">
                <a:solidFill>
                  <a:schemeClr val="bg1"/>
                </a:solidFill>
                <a:latin typeface="Cambria" panose="02040503050406030204" pitchFamily="18" charset="0"/>
                <a:ea typeface="Cambria" panose="02040503050406030204" pitchFamily="18" charset="0"/>
              </a:rPr>
              <a:t>   There is nothing else you must </a:t>
            </a:r>
            <a:r>
              <a:rPr lang="en-US" sz="2400" i="1" dirty="0">
                <a:solidFill>
                  <a:schemeClr val="bg1"/>
                </a:solidFill>
                <a:latin typeface="Cambria" panose="02040503050406030204" pitchFamily="18" charset="0"/>
                <a:ea typeface="Cambria" panose="02040503050406030204" pitchFamily="18" charset="0"/>
              </a:rPr>
              <a:t>delete</a:t>
            </a:r>
            <a:r>
              <a:rPr lang="en-US" sz="2400" dirty="0">
                <a:solidFill>
                  <a:schemeClr val="bg1"/>
                </a:solidFill>
                <a:latin typeface="Cambria" panose="02040503050406030204" pitchFamily="18" charset="0"/>
                <a:ea typeface="Cambria" panose="02040503050406030204" pitchFamily="18" charset="0"/>
              </a:rPr>
              <a:t> at this point.</a:t>
            </a:r>
          </a:p>
        </p:txBody>
      </p:sp>
      <p:pic>
        <p:nvPicPr>
          <p:cNvPr id="8" name="Audio 7">
            <a:hlinkClick r:id="" action="ppaction://media"/>
            <a:extLst>
              <a:ext uri="{FF2B5EF4-FFF2-40B4-BE49-F238E27FC236}">
                <a16:creationId xmlns:a16="http://schemas.microsoft.com/office/drawing/2014/main" id="{03931B53-BA7E-4BE1-9D7A-96F188314B5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36990796"/>
      </p:ext>
    </p:extLst>
  </p:cSld>
  <p:clrMapOvr>
    <a:masterClrMapping/>
  </p:clrMapOvr>
  <mc:AlternateContent xmlns:mc="http://schemas.openxmlformats.org/markup-compatibility/2006" xmlns:p14="http://schemas.microsoft.com/office/powerpoint/2010/main">
    <mc:Choice Requires="p14">
      <p:transition spd="slow" p14:dur="2000" advTm="95390"/>
    </mc:Choice>
    <mc:Fallback xmlns="">
      <p:transition spd="slow" advTm="95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Outline</a:t>
            </a:r>
          </a:p>
        </p:txBody>
      </p:sp>
      <p:sp>
        <p:nvSpPr>
          <p:cNvPr id="3" name="Content Placeholder 2"/>
          <p:cNvSpPr>
            <a:spLocks noGrp="1"/>
          </p:cNvSpPr>
          <p:nvPr>
            <p:ph idx="1"/>
          </p:nvPr>
        </p:nvSpPr>
        <p:spPr/>
        <p:txBody>
          <a:bodyPr/>
          <a:lstStyle/>
          <a:p>
            <a:r>
              <a:rPr lang="en-CA" dirty="0"/>
              <a:t>In this lesson, we will:</a:t>
            </a:r>
          </a:p>
          <a:p>
            <a:pPr lvl="1"/>
            <a:r>
              <a:rPr lang="en-CA" dirty="0"/>
              <a:t>Review how C++ copies and assigns instances of classes by default</a:t>
            </a:r>
          </a:p>
          <a:p>
            <a:pPr lvl="1"/>
            <a:r>
              <a:rPr lang="en-CA" dirty="0"/>
              <a:t>Describe the destructor of our array class</a:t>
            </a:r>
          </a:p>
          <a:p>
            <a:pPr lvl="1"/>
            <a:r>
              <a:rPr lang="en-US" dirty="0"/>
              <a:t>Describe how to implement a copy constructor</a:t>
            </a:r>
          </a:p>
          <a:p>
            <a:pPr lvl="1"/>
            <a:r>
              <a:rPr lang="en-US" dirty="0"/>
              <a:t>Describe how to implement the assignment operator</a:t>
            </a:r>
          </a:p>
          <a:p>
            <a:pPr lvl="1"/>
            <a:r>
              <a:rPr lang="en-US" dirty="0"/>
              <a:t>Give a brief introduction to the move constructor and move operator</a:t>
            </a:r>
          </a:p>
          <a:p>
            <a:pPr lvl="1"/>
            <a:r>
              <a:rPr lang="en-US" dirty="0"/>
              <a:t>Describe the indexing operator and assigning to our array class</a:t>
            </a:r>
            <a:endParaRPr lang="en-CA" dirty="0"/>
          </a:p>
        </p:txBody>
      </p:sp>
      <p:pic>
        <p:nvPicPr>
          <p:cNvPr id="4" name="Audio 3">
            <a:hlinkClick r:id="" action="ppaction://media"/>
            <a:extLst>
              <a:ext uri="{FF2B5EF4-FFF2-40B4-BE49-F238E27FC236}">
                <a16:creationId xmlns:a16="http://schemas.microsoft.com/office/drawing/2014/main" id="{8B3CAFA5-AA19-487C-9333-D2D14CA2D1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xmlns:p14="http://schemas.microsoft.com/office/powerpoint/2010/main">
    <mc:Choice Requires="p14">
      <p:transition spd="slow" p14:dur="2000" advTm="33908"/>
    </mc:Choice>
    <mc:Fallback xmlns="">
      <p:transition spd="slow" advTm="33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Copying and assigning</a:t>
            </a:r>
          </a:p>
        </p:txBody>
      </p:sp>
      <p:sp>
        <p:nvSpPr>
          <p:cNvPr id="3" name="Content Placeholder 2"/>
          <p:cNvSpPr>
            <a:spLocks noGrp="1"/>
          </p:cNvSpPr>
          <p:nvPr>
            <p:ph idx="1"/>
          </p:nvPr>
        </p:nvSpPr>
        <p:spPr/>
        <p:txBody>
          <a:bodyPr/>
          <a:lstStyle/>
          <a:p>
            <a:r>
              <a:rPr lang="en-US" dirty="0"/>
              <a:t>In general, if your class dynamically allocates memory, start here:</a:t>
            </a:r>
          </a:p>
          <a:p>
            <a:pPr marL="457200" lvl="1" indent="0">
              <a:buNone/>
            </a:pPr>
            <a:r>
              <a:rPr lang="en-US" sz="1600" dirty="0">
                <a:latin typeface="Consolas" panose="020B0609020204030204" pitchFamily="49" charset="0"/>
              </a:rPr>
              <a:t>class </a:t>
            </a:r>
            <a:r>
              <a:rPr lang="en-US" sz="1600" dirty="0" err="1">
                <a:solidFill>
                  <a:srgbClr val="FF0000"/>
                </a:solidFill>
                <a:latin typeface="Consolas" panose="020B0609020204030204" pitchFamily="49" charset="0"/>
              </a:rPr>
              <a:t>Class_name</a:t>
            </a:r>
            <a:r>
              <a:rPr lang="en-US" sz="1600" dirty="0">
                <a:latin typeface="Consolas" panose="020B0609020204030204" pitchFamily="49" charset="0"/>
              </a:rPr>
              <a:t> {</a:t>
            </a:r>
          </a:p>
          <a:p>
            <a:pPr marL="457200" lvl="1" indent="0">
              <a:buNone/>
            </a:pPr>
            <a:r>
              <a:rPr lang="en-US" sz="1600" dirty="0">
                <a:latin typeface="Consolas" panose="020B0609020204030204" pitchFamily="49" charset="0"/>
              </a:rPr>
              <a:t>    public:</a:t>
            </a:r>
          </a:p>
          <a:p>
            <a:pPr marL="457200" lvl="1" indent="0">
              <a:buNone/>
            </a:pPr>
            <a:r>
              <a:rPr lang="en-US" sz="1600" dirty="0">
                <a:latin typeface="Consolas" panose="020B0609020204030204" pitchFamily="49" charset="0"/>
              </a:rPr>
              <a:t>        </a:t>
            </a:r>
            <a:r>
              <a:rPr lang="en-US" sz="1600" dirty="0" err="1">
                <a:latin typeface="Consolas" panose="020B0609020204030204" pitchFamily="49" charset="0"/>
              </a:rPr>
              <a:t>Class_name</a:t>
            </a:r>
            <a:r>
              <a:rPr lang="en-US" sz="1600" dirty="0">
                <a:latin typeface="Consolas" panose="020B0609020204030204" pitchFamily="49" charset="0"/>
              </a:rPr>
              <a:t>(…);                // Always define a constructor</a:t>
            </a:r>
          </a:p>
          <a:p>
            <a:pPr marL="457200" lvl="1" indent="0">
              <a:buNone/>
            </a:pPr>
            <a:r>
              <a:rPr lang="en-US" sz="1600" dirty="0">
                <a:solidFill>
                  <a:srgbClr val="FF0000"/>
                </a:solidFill>
                <a:latin typeface="Consolas" panose="020B0609020204030204" pitchFamily="49" charset="0"/>
              </a:rPr>
              <a:t>        // Do not copy or move...</a:t>
            </a:r>
          </a:p>
          <a:p>
            <a:pPr marL="457200" lvl="1" indent="0">
              <a:buNone/>
            </a:pPr>
            <a:r>
              <a:rPr lang="en-US" sz="1600" dirty="0">
                <a:solidFill>
                  <a:srgbClr val="FF0000"/>
                </a:solidFill>
                <a:latin typeface="Consolas" panose="020B0609020204030204" pitchFamily="49" charset="0"/>
              </a:rPr>
              <a:t>        </a:t>
            </a:r>
            <a:r>
              <a:rPr lang="en-US" sz="1600" dirty="0" err="1">
                <a:solidFill>
                  <a:srgbClr val="FF0000"/>
                </a:solidFill>
                <a:latin typeface="Consolas" panose="020B0609020204030204" pitchFamily="49" charset="0"/>
              </a:rPr>
              <a:t>Class_name</a:t>
            </a:r>
            <a:r>
              <a:rPr lang="en-US" sz="1600" dirty="0">
                <a:latin typeface="Consolas" panose="020B0609020204030204" pitchFamily="49" charset="0"/>
              </a:rPr>
              <a:t>(</a:t>
            </a:r>
            <a:r>
              <a:rPr lang="en-US" sz="1600" dirty="0">
                <a:solidFill>
                  <a:srgbClr val="FF0000"/>
                </a:solidFill>
                <a:latin typeface="Consolas" panose="020B0609020204030204" pitchFamily="49" charset="0"/>
              </a:rPr>
              <a:t> </a:t>
            </a:r>
            <a:r>
              <a:rPr lang="en-US" sz="1600" dirty="0" err="1">
                <a:solidFill>
                  <a:srgbClr val="FF0000"/>
                </a:solidFill>
                <a:latin typeface="Consolas" panose="020B0609020204030204" pitchFamily="49" charset="0"/>
              </a:rPr>
              <a:t>Class_name</a:t>
            </a:r>
            <a:r>
              <a:rPr lang="en-US" sz="1600" dirty="0">
                <a:solidFill>
                  <a:srgbClr val="FF0000"/>
                </a:solidFill>
                <a:latin typeface="Consolas" panose="020B0609020204030204" pitchFamily="49" charset="0"/>
              </a:rPr>
              <a:t> </a:t>
            </a:r>
            <a:r>
              <a:rPr lang="en-US" sz="1600" dirty="0">
                <a:latin typeface="Consolas" panose="020B0609020204030204" pitchFamily="49" charset="0"/>
              </a:rPr>
              <a:t>const  &amp;original ) = delete;</a:t>
            </a:r>
          </a:p>
          <a:p>
            <a:pPr marL="457200" lvl="1" indent="0">
              <a:buNone/>
            </a:pPr>
            <a:r>
              <a:rPr lang="en-US" sz="1600" dirty="0">
                <a:solidFill>
                  <a:srgbClr val="FF0000"/>
                </a:solidFill>
                <a:latin typeface="Consolas" panose="020B0609020204030204" pitchFamily="49" charset="0"/>
              </a:rPr>
              <a:t>        </a:t>
            </a:r>
            <a:r>
              <a:rPr lang="en-US" sz="1600" dirty="0" err="1">
                <a:solidFill>
                  <a:srgbClr val="FF0000"/>
                </a:solidFill>
                <a:latin typeface="Consolas" panose="020B0609020204030204" pitchFamily="49" charset="0"/>
              </a:rPr>
              <a:t>Class_name</a:t>
            </a:r>
            <a:r>
              <a:rPr lang="en-US" sz="1600" dirty="0">
                <a:latin typeface="Consolas" panose="020B0609020204030204" pitchFamily="49" charset="0"/>
              </a:rPr>
              <a:t>(</a:t>
            </a:r>
            <a:r>
              <a:rPr lang="en-US" sz="1600" dirty="0">
                <a:solidFill>
                  <a:srgbClr val="FF0000"/>
                </a:solidFill>
                <a:latin typeface="Consolas" panose="020B0609020204030204" pitchFamily="49" charset="0"/>
              </a:rPr>
              <a:t> </a:t>
            </a:r>
            <a:r>
              <a:rPr lang="en-US" sz="1600" dirty="0" err="1">
                <a:solidFill>
                  <a:srgbClr val="FF0000"/>
                </a:solidFill>
                <a:latin typeface="Consolas" panose="020B0609020204030204" pitchFamily="49" charset="0"/>
              </a:rPr>
              <a:t>Class_name</a:t>
            </a:r>
            <a:r>
              <a:rPr lang="en-US" sz="1600" dirty="0">
                <a:solidFill>
                  <a:srgbClr val="FF0000"/>
                </a:solidFill>
                <a:latin typeface="Consolas" panose="020B0609020204030204" pitchFamily="49" charset="0"/>
              </a:rPr>
              <a:t>       </a:t>
            </a:r>
            <a:r>
              <a:rPr lang="en-US" sz="1600" dirty="0">
                <a:latin typeface="Consolas" panose="020B0609020204030204" pitchFamily="49" charset="0"/>
              </a:rPr>
              <a:t>&amp;&amp;original ) = delete;</a:t>
            </a:r>
          </a:p>
          <a:p>
            <a:pPr marL="457200" lvl="1" indent="0">
              <a:buNone/>
            </a:pPr>
            <a:r>
              <a:rPr lang="en-US" sz="1600" dirty="0">
                <a:latin typeface="Consolas" panose="020B0609020204030204" pitchFamily="49" charset="0"/>
              </a:rPr>
              <a:t>       ~</a:t>
            </a:r>
            <a:r>
              <a:rPr lang="en-US" sz="1600" dirty="0" err="1">
                <a:latin typeface="Consolas" panose="020B0609020204030204" pitchFamily="49" charset="0"/>
              </a:rPr>
              <a:t>Classname</a:t>
            </a:r>
            <a:r>
              <a:rPr lang="en-US" sz="1600" dirty="0">
                <a:latin typeface="Consolas" panose="020B0609020204030204" pitchFamily="49" charset="0"/>
              </a:rPr>
              <a:t>();</a:t>
            </a:r>
          </a:p>
          <a:p>
            <a:pPr marL="457200" lvl="1" indent="0">
              <a:buNone/>
            </a:pPr>
            <a:r>
              <a:rPr lang="en-US" sz="1600" dirty="0">
                <a:solidFill>
                  <a:srgbClr val="FF0000"/>
                </a:solidFill>
                <a:latin typeface="Consolas" panose="020B0609020204030204" pitchFamily="49" charset="0"/>
              </a:rPr>
              <a:t>        // Do not assign or move...</a:t>
            </a:r>
          </a:p>
          <a:p>
            <a:pPr marL="457200" lvl="1" indent="0">
              <a:buNone/>
            </a:pPr>
            <a:r>
              <a:rPr lang="en-US" sz="1600" dirty="0">
                <a:solidFill>
                  <a:srgbClr val="FF0000"/>
                </a:solidFill>
                <a:latin typeface="Consolas" panose="020B0609020204030204" pitchFamily="49" charset="0"/>
              </a:rPr>
              <a:t>        </a:t>
            </a:r>
            <a:r>
              <a:rPr lang="en-US" sz="1600" dirty="0" err="1">
                <a:solidFill>
                  <a:srgbClr val="FF0000"/>
                </a:solidFill>
                <a:latin typeface="Consolas" panose="020B0609020204030204" pitchFamily="49" charset="0"/>
              </a:rPr>
              <a:t>Class_name</a:t>
            </a:r>
            <a:r>
              <a:rPr lang="en-US" sz="1600" dirty="0">
                <a:solidFill>
                  <a:srgbClr val="FF0000"/>
                </a:solidFill>
                <a:latin typeface="Consolas" panose="020B0609020204030204" pitchFamily="49" charset="0"/>
              </a:rPr>
              <a:t> </a:t>
            </a:r>
            <a:r>
              <a:rPr lang="en-US" sz="1600" dirty="0">
                <a:latin typeface="Consolas" panose="020B0609020204030204" pitchFamily="49" charset="0"/>
              </a:rPr>
              <a:t>&amp;operator=(</a:t>
            </a:r>
            <a:r>
              <a:rPr lang="en-US" sz="1600" dirty="0">
                <a:solidFill>
                  <a:srgbClr val="FF0000"/>
                </a:solidFill>
                <a:latin typeface="Consolas" panose="020B0609020204030204" pitchFamily="49" charset="0"/>
              </a:rPr>
              <a:t> </a:t>
            </a:r>
            <a:r>
              <a:rPr lang="en-US" sz="1600" dirty="0" err="1">
                <a:solidFill>
                  <a:srgbClr val="FF0000"/>
                </a:solidFill>
                <a:latin typeface="Consolas" panose="020B0609020204030204" pitchFamily="49" charset="0"/>
              </a:rPr>
              <a:t>Class_name</a:t>
            </a:r>
            <a:r>
              <a:rPr lang="en-US" sz="1600" dirty="0">
                <a:solidFill>
                  <a:srgbClr val="FF0000"/>
                </a:solidFill>
                <a:latin typeface="Consolas" panose="020B0609020204030204" pitchFamily="49" charset="0"/>
              </a:rPr>
              <a:t> </a:t>
            </a:r>
            <a:r>
              <a:rPr lang="en-US" sz="1600" dirty="0">
                <a:latin typeface="Consolas" panose="020B0609020204030204" pitchFamily="49" charset="0"/>
              </a:rPr>
              <a:t>const  &amp;</a:t>
            </a:r>
            <a:r>
              <a:rPr lang="en-US" sz="1600" dirty="0" err="1">
                <a:latin typeface="Consolas" panose="020B0609020204030204" pitchFamily="49" charset="0"/>
              </a:rPr>
              <a:t>rhs</a:t>
            </a:r>
            <a:r>
              <a:rPr lang="en-US" sz="1600" dirty="0">
                <a:latin typeface="Consolas" panose="020B0609020204030204" pitchFamily="49" charset="0"/>
              </a:rPr>
              <a:t> ) = delete;</a:t>
            </a:r>
          </a:p>
          <a:p>
            <a:pPr marL="457200" lvl="1" indent="0">
              <a:buNone/>
            </a:pPr>
            <a:r>
              <a:rPr lang="en-US" sz="1600" dirty="0">
                <a:solidFill>
                  <a:srgbClr val="FF0000"/>
                </a:solidFill>
                <a:latin typeface="Consolas" panose="020B0609020204030204" pitchFamily="49" charset="0"/>
              </a:rPr>
              <a:t>        </a:t>
            </a:r>
            <a:r>
              <a:rPr lang="en-US" sz="1600" dirty="0" err="1">
                <a:solidFill>
                  <a:srgbClr val="FF0000"/>
                </a:solidFill>
                <a:latin typeface="Consolas" panose="020B0609020204030204" pitchFamily="49" charset="0"/>
              </a:rPr>
              <a:t>Class_name</a:t>
            </a:r>
            <a:r>
              <a:rPr lang="en-US" sz="1600" dirty="0">
                <a:solidFill>
                  <a:srgbClr val="FF0000"/>
                </a:solidFill>
                <a:latin typeface="Consolas" panose="020B0609020204030204" pitchFamily="49" charset="0"/>
              </a:rPr>
              <a:t> </a:t>
            </a:r>
            <a:r>
              <a:rPr lang="en-US" sz="1600" dirty="0">
                <a:latin typeface="Consolas" panose="020B0609020204030204" pitchFamily="49" charset="0"/>
              </a:rPr>
              <a:t>&amp;operator=( </a:t>
            </a:r>
            <a:r>
              <a:rPr lang="en-US" sz="1600" dirty="0" err="1">
                <a:solidFill>
                  <a:srgbClr val="FF0000"/>
                </a:solidFill>
                <a:latin typeface="Consolas" panose="020B0609020204030204" pitchFamily="49" charset="0"/>
              </a:rPr>
              <a:t>Class_name</a:t>
            </a:r>
            <a:r>
              <a:rPr lang="en-US" sz="1600" dirty="0">
                <a:solidFill>
                  <a:srgbClr val="FF0000"/>
                </a:solidFill>
                <a:latin typeface="Consolas" panose="020B0609020204030204" pitchFamily="49" charset="0"/>
              </a:rPr>
              <a:t>       </a:t>
            </a:r>
            <a:r>
              <a:rPr lang="en-US" sz="1600" dirty="0">
                <a:latin typeface="Consolas" panose="020B0609020204030204" pitchFamily="49" charset="0"/>
              </a:rPr>
              <a:t>&amp;&amp;</a:t>
            </a:r>
            <a:r>
              <a:rPr lang="en-US" sz="1600" dirty="0" err="1">
                <a:latin typeface="Consolas" panose="020B0609020204030204" pitchFamily="49" charset="0"/>
              </a:rPr>
              <a:t>rhs</a:t>
            </a:r>
            <a:r>
              <a:rPr lang="en-US" sz="1600" dirty="0">
                <a:latin typeface="Consolas" panose="020B0609020204030204" pitchFamily="49" charset="0"/>
              </a:rPr>
              <a:t> ) = delete;</a:t>
            </a:r>
          </a:p>
          <a:p>
            <a:pPr marL="457200" lvl="1" indent="0">
              <a:buNone/>
            </a:pPr>
            <a:r>
              <a:rPr lang="en-US" sz="1600" dirty="0">
                <a:latin typeface="Consolas" panose="020B0609020204030204" pitchFamily="49" charset="0"/>
              </a:rPr>
              <a:t>        // Other public member functions</a:t>
            </a:r>
          </a:p>
          <a:p>
            <a:pPr marL="457200" lvl="1" indent="0">
              <a:buNone/>
            </a:pPr>
            <a:r>
              <a:rPr lang="en-US" sz="1600" dirty="0">
                <a:latin typeface="Consolas" panose="020B0609020204030204" pitchFamily="49" charset="0"/>
              </a:rPr>
              <a:t>    private:</a:t>
            </a:r>
          </a:p>
          <a:p>
            <a:pPr marL="457200" lvl="1" indent="0">
              <a:buNone/>
            </a:pPr>
            <a:r>
              <a:rPr lang="en-US" sz="1600" dirty="0">
                <a:latin typeface="Consolas" panose="020B0609020204030204" pitchFamily="49" charset="0"/>
              </a:rPr>
              <a:t>        // Private member variables and</a:t>
            </a:r>
          </a:p>
          <a:p>
            <a:pPr marL="457200" lvl="1" indent="0">
              <a:buNone/>
            </a:pPr>
            <a:r>
              <a:rPr lang="en-US" sz="1600" dirty="0">
                <a:latin typeface="Consolas" panose="020B0609020204030204" pitchFamily="49" charset="0"/>
              </a:rPr>
              <a:t>        // private helper member functions</a:t>
            </a:r>
          </a:p>
          <a:p>
            <a:pPr marL="457200" lvl="1" indent="0">
              <a:buNone/>
            </a:pPr>
            <a:r>
              <a:rPr lang="en-US" sz="1600" dirty="0">
                <a:latin typeface="Consolas" panose="020B0609020204030204" pitchFamily="49" charset="0"/>
              </a:rPr>
              <a:t>};</a:t>
            </a:r>
          </a:p>
        </p:txBody>
      </p:sp>
      <p:pic>
        <p:nvPicPr>
          <p:cNvPr id="5" name="Audio 4">
            <a:hlinkClick r:id="" action="ppaction://media"/>
            <a:extLst>
              <a:ext uri="{FF2B5EF4-FFF2-40B4-BE49-F238E27FC236}">
                <a16:creationId xmlns:a16="http://schemas.microsoft.com/office/drawing/2014/main" id="{E292477C-F517-4773-86EA-F1491E206CA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68783618"/>
      </p:ext>
    </p:extLst>
  </p:cSld>
  <p:clrMapOvr>
    <a:masterClrMapping/>
  </p:clrMapOvr>
  <mc:AlternateContent xmlns:mc="http://schemas.openxmlformats.org/markup-compatibility/2006" xmlns:p14="http://schemas.microsoft.com/office/powerpoint/2010/main">
    <mc:Choice Requires="p14">
      <p:transition spd="slow" p14:dur="2000" advTm="37971"/>
    </mc:Choice>
    <mc:Fallback xmlns="">
      <p:transition spd="slow" advTm="37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E0D78-99A1-47B0-AF28-03BD5F72DAA6}"/>
              </a:ext>
            </a:extLst>
          </p:cNvPr>
          <p:cNvSpPr>
            <a:spLocks noGrp="1"/>
          </p:cNvSpPr>
          <p:nvPr>
            <p:ph type="title"/>
          </p:nvPr>
        </p:nvSpPr>
        <p:spPr/>
        <p:txBody>
          <a:bodyPr/>
          <a:lstStyle/>
          <a:p>
            <a:r>
              <a:rPr lang="en-US" dirty="0"/>
              <a:t>What is a copy?</a:t>
            </a:r>
          </a:p>
        </p:txBody>
      </p:sp>
      <p:sp>
        <p:nvSpPr>
          <p:cNvPr id="3" name="Content Placeholder 2">
            <a:extLst>
              <a:ext uri="{FF2B5EF4-FFF2-40B4-BE49-F238E27FC236}">
                <a16:creationId xmlns:a16="http://schemas.microsoft.com/office/drawing/2014/main" id="{E18D58AC-EDFD-442C-9E1F-96F9AA9A5DC4}"/>
              </a:ext>
            </a:extLst>
          </p:cNvPr>
          <p:cNvSpPr>
            <a:spLocks noGrp="1"/>
          </p:cNvSpPr>
          <p:nvPr>
            <p:ph idx="1"/>
          </p:nvPr>
        </p:nvSpPr>
        <p:spPr/>
        <p:txBody>
          <a:bodyPr/>
          <a:lstStyle/>
          <a:p>
            <a:r>
              <a:rPr lang="en-US" dirty="0"/>
              <a:t>How is a copy different from an assignment?</a:t>
            </a:r>
          </a:p>
          <a:p>
            <a:pPr lvl="1"/>
            <a:r>
              <a:rPr lang="en-US" dirty="0"/>
              <a:t>A copy is when a new instance is being initialized for the first time</a:t>
            </a:r>
          </a:p>
          <a:p>
            <a:pPr lvl="1"/>
            <a:r>
              <a:rPr lang="en-US" dirty="0"/>
              <a:t>An assignment occurs when an existing object is being assigned to an already existing object</a:t>
            </a:r>
          </a:p>
          <a:p>
            <a:endParaRPr lang="en-US" dirty="0"/>
          </a:p>
          <a:p>
            <a:r>
              <a:rPr lang="en-US" dirty="0"/>
              <a:t>A copy is a copy of the object</a:t>
            </a:r>
          </a:p>
          <a:p>
            <a:pPr lvl="1"/>
            <a:r>
              <a:rPr lang="en-US" dirty="0"/>
              <a:t>If you wanted to refer to the same object, just use a reference</a:t>
            </a:r>
          </a:p>
          <a:p>
            <a:pPr lvl="1"/>
            <a:endParaRPr lang="en-US" dirty="0"/>
          </a:p>
          <a:p>
            <a:r>
              <a:rPr lang="en-US" dirty="0"/>
              <a:t>To copy our array class:</a:t>
            </a:r>
          </a:p>
          <a:p>
            <a:pPr lvl="1"/>
            <a:r>
              <a:rPr lang="en-US" dirty="0"/>
              <a:t>The new object must have the same capacity as the original array</a:t>
            </a:r>
          </a:p>
          <a:p>
            <a:pPr lvl="1"/>
            <a:r>
              <a:rPr lang="en-US" dirty="0"/>
              <a:t>The new object must have separate dynamically allocated memory</a:t>
            </a:r>
          </a:p>
          <a:p>
            <a:pPr lvl="1"/>
            <a:r>
              <a:rPr lang="en-US" dirty="0"/>
              <a:t>All entries, however, must be copied over</a:t>
            </a:r>
          </a:p>
        </p:txBody>
      </p:sp>
      <p:pic>
        <p:nvPicPr>
          <p:cNvPr id="5" name="Audio 4">
            <a:hlinkClick r:id="" action="ppaction://media"/>
            <a:extLst>
              <a:ext uri="{FF2B5EF4-FFF2-40B4-BE49-F238E27FC236}">
                <a16:creationId xmlns:a16="http://schemas.microsoft.com/office/drawing/2014/main" id="{574C9381-C63E-44C5-A231-1F2D2DA162D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89159935"/>
      </p:ext>
    </p:extLst>
  </p:cSld>
  <p:clrMapOvr>
    <a:masterClrMapping/>
  </p:clrMapOvr>
  <mc:AlternateContent xmlns:mc="http://schemas.openxmlformats.org/markup-compatibility/2006" xmlns:p14="http://schemas.microsoft.com/office/powerpoint/2010/main">
    <mc:Choice Requires="p14">
      <p:transition spd="slow" p14:dur="2000" advTm="85247"/>
    </mc:Choice>
    <mc:Fallback xmlns="">
      <p:transition spd="slow" advTm="85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Copying an existing object</a:t>
            </a:r>
          </a:p>
        </p:txBody>
      </p:sp>
      <p:sp>
        <p:nvSpPr>
          <p:cNvPr id="3" name="Content Placeholder 2"/>
          <p:cNvSpPr>
            <a:spLocks noGrp="1"/>
          </p:cNvSpPr>
          <p:nvPr>
            <p:ph idx="1"/>
          </p:nvPr>
        </p:nvSpPr>
        <p:spPr/>
        <p:txBody>
          <a:bodyPr/>
          <a:lstStyle/>
          <a:p>
            <a:r>
              <a:rPr lang="en-US" dirty="0"/>
              <a:t>To start the copying process, update the class definition to allow it:</a:t>
            </a:r>
          </a:p>
          <a:p>
            <a:pPr marL="457200" lvl="1" indent="0">
              <a:buNone/>
            </a:pPr>
            <a:r>
              <a:rPr lang="en-US" sz="1600" dirty="0">
                <a:latin typeface="Consolas" panose="020B0609020204030204" pitchFamily="49" charset="0"/>
              </a:rPr>
              <a:t>class Array {</a:t>
            </a:r>
          </a:p>
          <a:p>
            <a:pPr marL="457200" lvl="1" indent="0">
              <a:buNone/>
            </a:pPr>
            <a:r>
              <a:rPr lang="en-US" sz="1600" dirty="0">
                <a:latin typeface="Consolas" panose="020B0609020204030204" pitchFamily="49" charset="0"/>
              </a:rPr>
              <a:t>    public:</a:t>
            </a:r>
          </a:p>
          <a:p>
            <a:pPr marL="457200" lvl="1" indent="0">
              <a:buNone/>
            </a:pPr>
            <a:r>
              <a:rPr lang="en-US" sz="1600" dirty="0">
                <a:latin typeface="Consolas" panose="020B0609020204030204" pitchFamily="49" charset="0"/>
              </a:rPr>
              <a:t>        Array( std::</a:t>
            </a:r>
            <a:r>
              <a:rPr lang="en-US" sz="1600" dirty="0" err="1">
                <a:latin typeface="Consolas" panose="020B0609020204030204" pitchFamily="49" charset="0"/>
              </a:rPr>
              <a:t>size_t</a:t>
            </a:r>
            <a:r>
              <a:rPr lang="en-US" sz="1600" dirty="0">
                <a:latin typeface="Consolas" panose="020B0609020204030204" pitchFamily="49" charset="0"/>
              </a:rPr>
              <a:t> const </a:t>
            </a:r>
            <a:r>
              <a:rPr lang="en-US" sz="1600" dirty="0" err="1">
                <a:latin typeface="Consolas" panose="020B0609020204030204" pitchFamily="49" charset="0"/>
              </a:rPr>
              <a:t>new_capacity</a:t>
            </a:r>
            <a:r>
              <a:rPr lang="en-US" sz="1600" dirty="0">
                <a:latin typeface="Consolas" panose="020B0609020204030204" pitchFamily="49" charset="0"/>
              </a:rPr>
              <a:t>,</a:t>
            </a:r>
          </a:p>
          <a:p>
            <a:pPr marL="457200" lvl="1" indent="0">
              <a:buNone/>
            </a:pPr>
            <a:r>
              <a:rPr lang="en-US" sz="1600" dirty="0">
                <a:latin typeface="Consolas" panose="020B0609020204030204" pitchFamily="49" charset="0"/>
              </a:rPr>
              <a:t>               double      const value = 0.0 );</a:t>
            </a:r>
          </a:p>
          <a:p>
            <a:pPr marL="457200" lvl="1" indent="0">
              <a:buNone/>
            </a:pPr>
            <a:r>
              <a:rPr lang="en-US" sz="1600" dirty="0">
                <a:latin typeface="Consolas" panose="020B0609020204030204" pitchFamily="49" charset="0"/>
              </a:rPr>
              <a:t>        // Do not copy or move...</a:t>
            </a:r>
          </a:p>
          <a:p>
            <a:pPr marL="457200" lvl="1" indent="0">
              <a:buNone/>
            </a:pPr>
            <a:r>
              <a:rPr lang="en-US" sz="1600" dirty="0">
                <a:latin typeface="Consolas" panose="020B0609020204030204" pitchFamily="49" charset="0"/>
              </a:rPr>
              <a:t>        </a:t>
            </a:r>
            <a:r>
              <a:rPr lang="en-US" sz="1600" dirty="0">
                <a:solidFill>
                  <a:srgbClr val="0070C0"/>
                </a:solidFill>
                <a:latin typeface="Consolas" panose="020B0609020204030204" pitchFamily="49" charset="0"/>
              </a:rPr>
              <a:t>Array( Array const  &amp;original );</a:t>
            </a:r>
            <a:endParaRPr lang="en-US" sz="1600" dirty="0">
              <a:latin typeface="Consolas" panose="020B0609020204030204" pitchFamily="49" charset="0"/>
            </a:endParaRPr>
          </a:p>
          <a:p>
            <a:pPr marL="457200" lvl="1" indent="0">
              <a:buNone/>
            </a:pPr>
            <a:r>
              <a:rPr lang="en-US" sz="1600" dirty="0">
                <a:latin typeface="Consolas" panose="020B0609020204030204" pitchFamily="49" charset="0"/>
              </a:rPr>
              <a:t>        Array( Array       &amp;&amp;original ) = delete;</a:t>
            </a:r>
          </a:p>
          <a:p>
            <a:pPr marL="457200" lvl="1" indent="0">
              <a:buNone/>
            </a:pPr>
            <a:r>
              <a:rPr lang="en-US" sz="1600" dirty="0">
                <a:latin typeface="Consolas" panose="020B0609020204030204" pitchFamily="49" charset="0"/>
              </a:rPr>
              <a:t>       ~Array();</a:t>
            </a:r>
          </a:p>
          <a:p>
            <a:pPr marL="457200" lvl="1" indent="0">
              <a:buNone/>
            </a:pPr>
            <a:r>
              <a:rPr lang="en-US" sz="1600" dirty="0">
                <a:latin typeface="Consolas" panose="020B0609020204030204" pitchFamily="49" charset="0"/>
              </a:rPr>
              <a:t>        // Do not assign or move...</a:t>
            </a:r>
          </a:p>
          <a:p>
            <a:pPr marL="457200" lvl="1" indent="0">
              <a:buNone/>
            </a:pPr>
            <a:r>
              <a:rPr lang="en-US" sz="1600" dirty="0">
                <a:latin typeface="Consolas" panose="020B0609020204030204" pitchFamily="49" charset="0"/>
              </a:rPr>
              <a:t>        Array &amp;operator=( Array const  &amp;</a:t>
            </a:r>
            <a:r>
              <a:rPr lang="en-US" sz="1600" dirty="0" err="1">
                <a:latin typeface="Consolas" panose="020B0609020204030204" pitchFamily="49" charset="0"/>
              </a:rPr>
              <a:t>rhs</a:t>
            </a:r>
            <a:r>
              <a:rPr lang="en-US" sz="1600" dirty="0">
                <a:latin typeface="Consolas" panose="020B0609020204030204" pitchFamily="49" charset="0"/>
              </a:rPr>
              <a:t> ) = delete;</a:t>
            </a:r>
          </a:p>
          <a:p>
            <a:pPr marL="457200" lvl="1" indent="0">
              <a:buNone/>
            </a:pPr>
            <a:r>
              <a:rPr lang="en-US" sz="1600" dirty="0">
                <a:latin typeface="Consolas" panose="020B0609020204030204" pitchFamily="49" charset="0"/>
              </a:rPr>
              <a:t>        Array &amp;operator=( Array       &amp;&amp;</a:t>
            </a:r>
            <a:r>
              <a:rPr lang="en-US" sz="1600" dirty="0" err="1">
                <a:latin typeface="Consolas" panose="020B0609020204030204" pitchFamily="49" charset="0"/>
              </a:rPr>
              <a:t>rhs</a:t>
            </a:r>
            <a:r>
              <a:rPr lang="en-US" sz="1600" dirty="0">
                <a:latin typeface="Consolas" panose="020B0609020204030204" pitchFamily="49" charset="0"/>
              </a:rPr>
              <a:t> ) = delete;</a:t>
            </a:r>
          </a:p>
          <a:p>
            <a:pPr marL="457200" lvl="1" indent="0">
              <a:buNone/>
            </a:pPr>
            <a:r>
              <a:rPr lang="en-US" sz="1600" dirty="0">
                <a:latin typeface="Consolas" panose="020B0609020204030204" pitchFamily="49" charset="0"/>
              </a:rPr>
              <a:t>        std::</a:t>
            </a:r>
            <a:r>
              <a:rPr lang="en-US" sz="1600" dirty="0" err="1">
                <a:latin typeface="Consolas" panose="020B0609020204030204" pitchFamily="49" charset="0"/>
              </a:rPr>
              <a:t>size_t</a:t>
            </a:r>
            <a:r>
              <a:rPr lang="en-US" sz="1600" dirty="0">
                <a:latin typeface="Consolas" panose="020B0609020204030204" pitchFamily="49" charset="0"/>
              </a:rPr>
              <a:t> capacity() const;</a:t>
            </a:r>
          </a:p>
          <a:p>
            <a:pPr marL="457200" lvl="1" indent="0">
              <a:buNone/>
            </a:pPr>
            <a:r>
              <a:rPr lang="en-US" sz="1600" dirty="0">
                <a:latin typeface="Consolas" panose="020B0609020204030204" pitchFamily="49" charset="0"/>
              </a:rPr>
              <a:t>    private:</a:t>
            </a:r>
          </a:p>
          <a:p>
            <a:pPr marL="457200" lvl="1" indent="0">
              <a:buNone/>
            </a:pPr>
            <a:r>
              <a:rPr lang="en-US" sz="1600" dirty="0">
                <a:latin typeface="Consolas" panose="020B0609020204030204" pitchFamily="49" charset="0"/>
              </a:rPr>
              <a:t>        std::</a:t>
            </a:r>
            <a:r>
              <a:rPr lang="en-US" sz="1600" dirty="0" err="1">
                <a:latin typeface="Consolas" panose="020B0609020204030204" pitchFamily="49" charset="0"/>
              </a:rPr>
              <a:t>size_t</a:t>
            </a:r>
            <a:r>
              <a:rPr lang="en-US" sz="1600" dirty="0">
                <a:latin typeface="Consolas" panose="020B0609020204030204" pitchFamily="49" charset="0"/>
              </a:rPr>
              <a:t> capacity_;</a:t>
            </a:r>
          </a:p>
          <a:p>
            <a:pPr marL="457200" lvl="1" indent="0">
              <a:buNone/>
            </a:pPr>
            <a:r>
              <a:rPr lang="en-US" sz="1600" dirty="0">
                <a:latin typeface="Consolas" panose="020B0609020204030204" pitchFamily="49" charset="0"/>
              </a:rPr>
              <a:t>        double     *array_;</a:t>
            </a:r>
          </a:p>
          <a:p>
            <a:pPr marL="457200" lvl="1" indent="0">
              <a:buNone/>
            </a:pPr>
            <a:r>
              <a:rPr lang="en-US" sz="1600" dirty="0">
                <a:latin typeface="Consolas" panose="020B0609020204030204" pitchFamily="49" charset="0"/>
              </a:rPr>
              <a:t>};</a:t>
            </a:r>
          </a:p>
        </p:txBody>
      </p:sp>
      <p:pic>
        <p:nvPicPr>
          <p:cNvPr id="5" name="Audio 4">
            <a:hlinkClick r:id="" action="ppaction://media"/>
            <a:extLst>
              <a:ext uri="{FF2B5EF4-FFF2-40B4-BE49-F238E27FC236}">
                <a16:creationId xmlns:a16="http://schemas.microsoft.com/office/drawing/2014/main" id="{33AEC60C-AF39-4AD2-BE4C-79102F3A113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3870929"/>
      </p:ext>
    </p:extLst>
  </p:cSld>
  <p:clrMapOvr>
    <a:masterClrMapping/>
  </p:clrMapOvr>
  <mc:AlternateContent xmlns:mc="http://schemas.openxmlformats.org/markup-compatibility/2006" xmlns:p14="http://schemas.microsoft.com/office/powerpoint/2010/main">
    <mc:Choice Requires="p14">
      <p:transition spd="slow" p14:dur="2000" advTm="22972"/>
    </mc:Choice>
    <mc:Fallback xmlns="">
      <p:transition spd="slow" advTm="22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E0D78-99A1-47B0-AF28-03BD5F72DAA6}"/>
              </a:ext>
            </a:extLst>
          </p:cNvPr>
          <p:cNvSpPr>
            <a:spLocks noGrp="1"/>
          </p:cNvSpPr>
          <p:nvPr>
            <p:ph type="title"/>
          </p:nvPr>
        </p:nvSpPr>
        <p:spPr/>
        <p:txBody>
          <a:bodyPr/>
          <a:lstStyle/>
          <a:p>
            <a:r>
              <a:rPr lang="en-CA" dirty="0"/>
              <a:t>Copying an existing object</a:t>
            </a:r>
            <a:endParaRPr lang="en-US" dirty="0"/>
          </a:p>
        </p:txBody>
      </p:sp>
      <p:sp>
        <p:nvSpPr>
          <p:cNvPr id="3" name="Content Placeholder 2">
            <a:extLst>
              <a:ext uri="{FF2B5EF4-FFF2-40B4-BE49-F238E27FC236}">
                <a16:creationId xmlns:a16="http://schemas.microsoft.com/office/drawing/2014/main" id="{E18D58AC-EDFD-442C-9E1F-96F9AA9A5DC4}"/>
              </a:ext>
            </a:extLst>
          </p:cNvPr>
          <p:cNvSpPr>
            <a:spLocks noGrp="1"/>
          </p:cNvSpPr>
          <p:nvPr>
            <p:ph idx="1"/>
          </p:nvPr>
        </p:nvSpPr>
        <p:spPr/>
        <p:txBody>
          <a:bodyPr/>
          <a:lstStyle/>
          <a:p>
            <a:r>
              <a:rPr lang="en-US" dirty="0"/>
              <a:t>Like the regular constructor, we must:</a:t>
            </a:r>
          </a:p>
          <a:p>
            <a:pPr lvl="1"/>
            <a:r>
              <a:rPr lang="en-US" dirty="0"/>
              <a:t>Initialize all the member variables</a:t>
            </a:r>
          </a:p>
          <a:p>
            <a:pPr lvl="1"/>
            <a:r>
              <a:rPr lang="en-US" dirty="0"/>
              <a:t>Finish copying in the body of the copy constructor</a:t>
            </a:r>
          </a:p>
          <a:p>
            <a:pPr lvl="1"/>
            <a:endParaRPr lang="en-US" dirty="0"/>
          </a:p>
          <a:p>
            <a:pPr marL="800100" lvl="2" indent="0">
              <a:buNone/>
            </a:pPr>
            <a:r>
              <a:rPr lang="en-US" dirty="0">
                <a:latin typeface="Consolas" panose="020B0609020204030204" pitchFamily="49" charset="0"/>
              </a:rPr>
              <a:t>Array::Array( Array const  &amp;original ):</a:t>
            </a:r>
          </a:p>
          <a:p>
            <a:pPr marL="800100" lvl="2" indent="0">
              <a:buNone/>
            </a:pPr>
            <a:r>
              <a:rPr lang="en-US" dirty="0">
                <a:latin typeface="Consolas" panose="020B0609020204030204" pitchFamily="49" charset="0"/>
              </a:rPr>
              <a:t>capacity_{ </a:t>
            </a:r>
            <a:r>
              <a:rPr lang="en-US" dirty="0" err="1">
                <a:latin typeface="Consolas" panose="020B0609020204030204" pitchFamily="49" charset="0"/>
              </a:rPr>
              <a:t>original.capacity</a:t>
            </a:r>
            <a:r>
              <a:rPr lang="en-US" dirty="0">
                <a:latin typeface="Consolas" panose="020B0609020204030204" pitchFamily="49" charset="0"/>
              </a:rPr>
              <a:t>() },</a:t>
            </a:r>
          </a:p>
          <a:p>
            <a:pPr marL="800100" lvl="2" indent="0">
              <a:buNone/>
            </a:pPr>
            <a:r>
              <a:rPr lang="en-US" dirty="0">
                <a:latin typeface="Consolas" panose="020B0609020204030204" pitchFamily="49" charset="0"/>
              </a:rPr>
              <a:t>array_{ new double[capacity()] } {</a:t>
            </a:r>
          </a:p>
          <a:p>
            <a:pPr marL="800100" lvl="2" indent="0">
              <a:buNone/>
            </a:pPr>
            <a:r>
              <a:rPr lang="en-US" dirty="0">
                <a:latin typeface="Consolas" panose="020B0609020204030204" pitchFamily="49" charset="0"/>
              </a:rPr>
              <a:t>    for ( std::</a:t>
            </a:r>
            <a:r>
              <a:rPr lang="en-US" dirty="0" err="1">
                <a:latin typeface="Consolas" panose="020B0609020204030204" pitchFamily="49" charset="0"/>
              </a:rPr>
              <a:t>size_t</a:t>
            </a:r>
            <a:r>
              <a:rPr lang="en-US" dirty="0">
                <a:latin typeface="Consolas" panose="020B0609020204030204" pitchFamily="49" charset="0"/>
              </a:rPr>
              <a:t> k{0}; k &lt; capacity(); ++k ) {</a:t>
            </a:r>
          </a:p>
          <a:p>
            <a:pPr marL="800100" lvl="2" indent="0">
              <a:buNone/>
            </a:pPr>
            <a:r>
              <a:rPr lang="en-US" dirty="0">
                <a:latin typeface="Consolas" panose="020B0609020204030204" pitchFamily="49" charset="0"/>
              </a:rPr>
              <a:t>        array_[k] = </a:t>
            </a:r>
            <a:r>
              <a:rPr lang="en-US" dirty="0" err="1">
                <a:latin typeface="Consolas" panose="020B0609020204030204" pitchFamily="49" charset="0"/>
              </a:rPr>
              <a:t>original.array</a:t>
            </a:r>
            <a:r>
              <a:rPr lang="en-US" dirty="0">
                <a:latin typeface="Consolas" panose="020B0609020204030204" pitchFamily="49" charset="0"/>
              </a:rPr>
              <a:t>_[k];</a:t>
            </a:r>
          </a:p>
          <a:p>
            <a:pPr marL="800100" lvl="2" indent="0">
              <a:buNone/>
            </a:pPr>
            <a:r>
              <a:rPr lang="en-US" dirty="0">
                <a:latin typeface="Consolas" panose="020B0609020204030204" pitchFamily="49" charset="0"/>
              </a:rPr>
              <a:t>    }</a:t>
            </a:r>
          </a:p>
          <a:p>
            <a:pPr marL="800100" lvl="2" indent="0">
              <a:buNone/>
            </a:pPr>
            <a:r>
              <a:rPr lang="en-US" dirty="0">
                <a:latin typeface="Consolas" panose="020B0609020204030204" pitchFamily="49" charset="0"/>
              </a:rPr>
              <a:t>}</a:t>
            </a:r>
          </a:p>
        </p:txBody>
      </p:sp>
      <p:sp>
        <p:nvSpPr>
          <p:cNvPr id="5" name="Rectangle: Rounded Corners 4">
            <a:extLst>
              <a:ext uri="{FF2B5EF4-FFF2-40B4-BE49-F238E27FC236}">
                <a16:creationId xmlns:a16="http://schemas.microsoft.com/office/drawing/2014/main" id="{67047040-91A4-4A2A-B130-031079E6E74C}"/>
              </a:ext>
            </a:extLst>
          </p:cNvPr>
          <p:cNvSpPr/>
          <p:nvPr/>
        </p:nvSpPr>
        <p:spPr>
          <a:xfrm>
            <a:off x="1309062" y="3356992"/>
            <a:ext cx="4176464" cy="64807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4420A9D1-9EFC-4E94-86F5-CB34074DFA3E}"/>
              </a:ext>
            </a:extLst>
          </p:cNvPr>
          <p:cNvSpPr/>
          <p:nvPr/>
        </p:nvSpPr>
        <p:spPr>
          <a:xfrm>
            <a:off x="1763688" y="3985828"/>
            <a:ext cx="6071250" cy="102734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893B2D1D-6B31-4614-96D0-CAEEA72A21A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64420046"/>
      </p:ext>
    </p:extLst>
  </p:cSld>
  <p:clrMapOvr>
    <a:masterClrMapping/>
  </p:clrMapOvr>
  <mc:AlternateContent xmlns:mc="http://schemas.openxmlformats.org/markup-compatibility/2006" xmlns:p14="http://schemas.microsoft.com/office/powerpoint/2010/main">
    <mc:Choice Requires="p14">
      <p:transition spd="slow" p14:dur="2000" advTm="175656"/>
    </mc:Choice>
    <mc:Fallback xmlns="">
      <p:transition spd="slow" advTm="175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bldLst>
      <p:bldP spid="5" grpId="0" animBg="1"/>
      <p:bldP spid="5" grpId="1"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E0D78-99A1-47B0-AF28-03BD5F72DAA6}"/>
              </a:ext>
            </a:extLst>
          </p:cNvPr>
          <p:cNvSpPr>
            <a:spLocks noGrp="1"/>
          </p:cNvSpPr>
          <p:nvPr>
            <p:ph type="title"/>
          </p:nvPr>
        </p:nvSpPr>
        <p:spPr/>
        <p:txBody>
          <a:bodyPr/>
          <a:lstStyle/>
          <a:p>
            <a:r>
              <a:rPr lang="en-US" dirty="0"/>
              <a:t>What is an assignment?</a:t>
            </a:r>
          </a:p>
        </p:txBody>
      </p:sp>
      <p:sp>
        <p:nvSpPr>
          <p:cNvPr id="3" name="Content Placeholder 2">
            <a:extLst>
              <a:ext uri="{FF2B5EF4-FFF2-40B4-BE49-F238E27FC236}">
                <a16:creationId xmlns:a16="http://schemas.microsoft.com/office/drawing/2014/main" id="{E18D58AC-EDFD-442C-9E1F-96F9AA9A5DC4}"/>
              </a:ext>
            </a:extLst>
          </p:cNvPr>
          <p:cNvSpPr>
            <a:spLocks noGrp="1"/>
          </p:cNvSpPr>
          <p:nvPr>
            <p:ph idx="1"/>
          </p:nvPr>
        </p:nvSpPr>
        <p:spPr/>
        <p:txBody>
          <a:bodyPr/>
          <a:lstStyle/>
          <a:p>
            <a:r>
              <a:rPr lang="en-US" dirty="0"/>
              <a:t>With an assignment:</a:t>
            </a:r>
          </a:p>
          <a:p>
            <a:pPr lvl="1"/>
            <a:r>
              <a:rPr lang="en-US" dirty="0"/>
              <a:t>The left-hand side is already initialized</a:t>
            </a:r>
          </a:p>
          <a:p>
            <a:pPr lvl="1"/>
            <a:r>
              <a:rPr lang="en-US" dirty="0"/>
              <a:t>We must make the left-hand side a copy of the right-hand side</a:t>
            </a:r>
          </a:p>
          <a:p>
            <a:endParaRPr lang="en-US" dirty="0"/>
          </a:p>
          <a:p>
            <a:r>
              <a:rPr lang="en-US" dirty="0"/>
              <a:t>To assign our array class:</a:t>
            </a:r>
          </a:p>
          <a:p>
            <a:pPr lvl="1"/>
            <a:r>
              <a:rPr lang="en-US" dirty="0"/>
              <a:t>Clean up the current object being assigned to</a:t>
            </a:r>
          </a:p>
          <a:p>
            <a:pPr lvl="1"/>
            <a:r>
              <a:rPr lang="en-US" dirty="0"/>
              <a:t>Update the capacity and allocate new memory</a:t>
            </a:r>
          </a:p>
          <a:p>
            <a:pPr lvl="1"/>
            <a:r>
              <a:rPr lang="en-US" dirty="0"/>
              <a:t>Copy over the values in the array</a:t>
            </a:r>
          </a:p>
        </p:txBody>
      </p:sp>
      <p:pic>
        <p:nvPicPr>
          <p:cNvPr id="5" name="Audio 4">
            <a:hlinkClick r:id="" action="ppaction://media"/>
            <a:extLst>
              <a:ext uri="{FF2B5EF4-FFF2-40B4-BE49-F238E27FC236}">
                <a16:creationId xmlns:a16="http://schemas.microsoft.com/office/drawing/2014/main" id="{F07C4611-7F24-440F-B5FD-31C3115D437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41707662"/>
      </p:ext>
    </p:extLst>
  </p:cSld>
  <p:clrMapOvr>
    <a:masterClrMapping/>
  </p:clrMapOvr>
  <mc:AlternateContent xmlns:mc="http://schemas.openxmlformats.org/markup-compatibility/2006" xmlns:p14="http://schemas.microsoft.com/office/powerpoint/2010/main">
    <mc:Choice Requires="p14">
      <p:transition spd="slow" p14:dur="2000" advTm="60161"/>
    </mc:Choice>
    <mc:Fallback xmlns="">
      <p:transition spd="slow" advTm="60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Assigning an object</a:t>
            </a:r>
          </a:p>
        </p:txBody>
      </p:sp>
      <p:sp>
        <p:nvSpPr>
          <p:cNvPr id="3" name="Content Placeholder 2"/>
          <p:cNvSpPr>
            <a:spLocks noGrp="1"/>
          </p:cNvSpPr>
          <p:nvPr>
            <p:ph idx="1"/>
          </p:nvPr>
        </p:nvSpPr>
        <p:spPr/>
        <p:txBody>
          <a:bodyPr/>
          <a:lstStyle/>
          <a:p>
            <a:r>
              <a:rPr lang="en-US" dirty="0"/>
              <a:t>To start the assignment process, update the class definition:</a:t>
            </a:r>
          </a:p>
          <a:p>
            <a:pPr marL="457200" lvl="1" indent="0">
              <a:buNone/>
            </a:pPr>
            <a:r>
              <a:rPr lang="en-US" sz="1600" dirty="0">
                <a:latin typeface="Consolas" panose="020B0609020204030204" pitchFamily="49" charset="0"/>
              </a:rPr>
              <a:t>class Array {</a:t>
            </a:r>
          </a:p>
          <a:p>
            <a:pPr marL="457200" lvl="1" indent="0">
              <a:buNone/>
            </a:pPr>
            <a:r>
              <a:rPr lang="en-US" sz="1600" dirty="0">
                <a:latin typeface="Consolas" panose="020B0609020204030204" pitchFamily="49" charset="0"/>
              </a:rPr>
              <a:t>    public:</a:t>
            </a:r>
          </a:p>
          <a:p>
            <a:pPr marL="457200" lvl="1" indent="0">
              <a:buNone/>
            </a:pPr>
            <a:r>
              <a:rPr lang="en-US" sz="1600" dirty="0">
                <a:latin typeface="Consolas" panose="020B0609020204030204" pitchFamily="49" charset="0"/>
              </a:rPr>
              <a:t>        Array( std::</a:t>
            </a:r>
            <a:r>
              <a:rPr lang="en-US" sz="1600" dirty="0" err="1">
                <a:latin typeface="Consolas" panose="020B0609020204030204" pitchFamily="49" charset="0"/>
              </a:rPr>
              <a:t>size_t</a:t>
            </a:r>
            <a:r>
              <a:rPr lang="en-US" sz="1600" dirty="0">
                <a:latin typeface="Consolas" panose="020B0609020204030204" pitchFamily="49" charset="0"/>
              </a:rPr>
              <a:t> const </a:t>
            </a:r>
            <a:r>
              <a:rPr lang="en-US" sz="1600" dirty="0" err="1">
                <a:latin typeface="Consolas" panose="020B0609020204030204" pitchFamily="49" charset="0"/>
              </a:rPr>
              <a:t>new_capacity</a:t>
            </a:r>
            <a:r>
              <a:rPr lang="en-US" sz="1600" dirty="0">
                <a:latin typeface="Consolas" panose="020B0609020204030204" pitchFamily="49" charset="0"/>
              </a:rPr>
              <a:t>,</a:t>
            </a:r>
          </a:p>
          <a:p>
            <a:pPr marL="457200" lvl="1" indent="0">
              <a:buNone/>
            </a:pPr>
            <a:r>
              <a:rPr lang="en-US" sz="1600" dirty="0">
                <a:latin typeface="Consolas" panose="020B0609020204030204" pitchFamily="49" charset="0"/>
              </a:rPr>
              <a:t>               double      const value = 0.0 );</a:t>
            </a:r>
          </a:p>
          <a:p>
            <a:pPr marL="457200" lvl="1" indent="0">
              <a:buNone/>
            </a:pPr>
            <a:r>
              <a:rPr lang="en-US" sz="1600" dirty="0">
                <a:latin typeface="Consolas" panose="020B0609020204030204" pitchFamily="49" charset="0"/>
              </a:rPr>
              <a:t>        // Do not copy or move...</a:t>
            </a:r>
          </a:p>
          <a:p>
            <a:pPr marL="457200" lvl="1" indent="0">
              <a:buNone/>
            </a:pPr>
            <a:r>
              <a:rPr lang="en-US" sz="1600" dirty="0">
                <a:latin typeface="Consolas" panose="020B0609020204030204" pitchFamily="49" charset="0"/>
              </a:rPr>
              <a:t>        Array( Array const  &amp;original );</a:t>
            </a:r>
          </a:p>
          <a:p>
            <a:pPr marL="457200" lvl="1" indent="0">
              <a:buNone/>
            </a:pPr>
            <a:r>
              <a:rPr lang="en-US" sz="1600" dirty="0">
                <a:latin typeface="Consolas" panose="020B0609020204030204" pitchFamily="49" charset="0"/>
              </a:rPr>
              <a:t>        Array( Array       &amp;&amp;original ) = delete;</a:t>
            </a:r>
          </a:p>
          <a:p>
            <a:pPr marL="457200" lvl="1" indent="0">
              <a:buNone/>
            </a:pPr>
            <a:r>
              <a:rPr lang="en-US" sz="1600" dirty="0">
                <a:latin typeface="Consolas" panose="020B0609020204030204" pitchFamily="49" charset="0"/>
              </a:rPr>
              <a:t>       ~Array();</a:t>
            </a:r>
          </a:p>
          <a:p>
            <a:pPr marL="457200" lvl="1" indent="0">
              <a:buNone/>
            </a:pPr>
            <a:r>
              <a:rPr lang="en-US" sz="1600" dirty="0">
                <a:latin typeface="Consolas" panose="020B0609020204030204" pitchFamily="49" charset="0"/>
              </a:rPr>
              <a:t>        // Do not assign or move...</a:t>
            </a:r>
          </a:p>
          <a:p>
            <a:pPr marL="457200" lvl="1" indent="0">
              <a:buNone/>
            </a:pPr>
            <a:r>
              <a:rPr lang="en-US" sz="1600" dirty="0">
                <a:solidFill>
                  <a:srgbClr val="0070C0"/>
                </a:solidFill>
                <a:latin typeface="Consolas" panose="020B0609020204030204" pitchFamily="49" charset="0"/>
              </a:rPr>
              <a:t>        Array &amp;operator=( Array const  &amp;</a:t>
            </a:r>
            <a:r>
              <a:rPr lang="en-US" sz="1600" dirty="0" err="1">
                <a:solidFill>
                  <a:srgbClr val="0070C0"/>
                </a:solidFill>
                <a:latin typeface="Consolas" panose="020B0609020204030204" pitchFamily="49" charset="0"/>
              </a:rPr>
              <a:t>rhs</a:t>
            </a:r>
            <a:r>
              <a:rPr lang="en-US" sz="1600" dirty="0">
                <a:solidFill>
                  <a:srgbClr val="0070C0"/>
                </a:solidFill>
                <a:latin typeface="Consolas" panose="020B0609020204030204" pitchFamily="49" charset="0"/>
              </a:rPr>
              <a:t> );</a:t>
            </a:r>
          </a:p>
          <a:p>
            <a:pPr marL="457200" lvl="1" indent="0">
              <a:buNone/>
            </a:pPr>
            <a:r>
              <a:rPr lang="en-US" sz="1600" dirty="0">
                <a:latin typeface="Consolas" panose="020B0609020204030204" pitchFamily="49" charset="0"/>
              </a:rPr>
              <a:t>        Array &amp;operator=( Array       &amp;&amp;</a:t>
            </a:r>
            <a:r>
              <a:rPr lang="en-US" sz="1600" dirty="0" err="1">
                <a:latin typeface="Consolas" panose="020B0609020204030204" pitchFamily="49" charset="0"/>
              </a:rPr>
              <a:t>rhs</a:t>
            </a:r>
            <a:r>
              <a:rPr lang="en-US" sz="1600" dirty="0">
                <a:latin typeface="Consolas" panose="020B0609020204030204" pitchFamily="49" charset="0"/>
              </a:rPr>
              <a:t> ) = delete;</a:t>
            </a:r>
          </a:p>
          <a:p>
            <a:pPr marL="457200" lvl="1" indent="0">
              <a:buNone/>
            </a:pPr>
            <a:r>
              <a:rPr lang="en-US" sz="1600" dirty="0">
                <a:latin typeface="Consolas" panose="020B0609020204030204" pitchFamily="49" charset="0"/>
              </a:rPr>
              <a:t>        std::</a:t>
            </a:r>
            <a:r>
              <a:rPr lang="en-US" sz="1600" dirty="0" err="1">
                <a:latin typeface="Consolas" panose="020B0609020204030204" pitchFamily="49" charset="0"/>
              </a:rPr>
              <a:t>size_t</a:t>
            </a:r>
            <a:r>
              <a:rPr lang="en-US" sz="1600" dirty="0">
                <a:latin typeface="Consolas" panose="020B0609020204030204" pitchFamily="49" charset="0"/>
              </a:rPr>
              <a:t> capacity() const;</a:t>
            </a:r>
          </a:p>
          <a:p>
            <a:pPr marL="457200" lvl="1" indent="0">
              <a:buNone/>
            </a:pPr>
            <a:r>
              <a:rPr lang="en-US" sz="1600" dirty="0">
                <a:latin typeface="Consolas" panose="020B0609020204030204" pitchFamily="49" charset="0"/>
              </a:rPr>
              <a:t>    private:</a:t>
            </a:r>
          </a:p>
          <a:p>
            <a:pPr marL="457200" lvl="1" indent="0">
              <a:buNone/>
            </a:pPr>
            <a:r>
              <a:rPr lang="en-US" sz="1600" dirty="0">
                <a:latin typeface="Consolas" panose="020B0609020204030204" pitchFamily="49" charset="0"/>
              </a:rPr>
              <a:t>        std::</a:t>
            </a:r>
            <a:r>
              <a:rPr lang="en-US" sz="1600" dirty="0" err="1">
                <a:latin typeface="Consolas" panose="020B0609020204030204" pitchFamily="49" charset="0"/>
              </a:rPr>
              <a:t>size_t</a:t>
            </a:r>
            <a:r>
              <a:rPr lang="en-US" sz="1600" dirty="0">
                <a:latin typeface="Consolas" panose="020B0609020204030204" pitchFamily="49" charset="0"/>
              </a:rPr>
              <a:t> capacity_;</a:t>
            </a:r>
          </a:p>
          <a:p>
            <a:pPr marL="457200" lvl="1" indent="0">
              <a:buNone/>
            </a:pPr>
            <a:r>
              <a:rPr lang="en-US" sz="1600" dirty="0">
                <a:latin typeface="Consolas" panose="020B0609020204030204" pitchFamily="49" charset="0"/>
              </a:rPr>
              <a:t>        double     *array_;</a:t>
            </a:r>
          </a:p>
          <a:p>
            <a:pPr marL="457200" lvl="1" indent="0">
              <a:buNone/>
            </a:pPr>
            <a:r>
              <a:rPr lang="en-US" sz="1600" dirty="0">
                <a:latin typeface="Consolas" panose="020B0609020204030204" pitchFamily="49" charset="0"/>
              </a:rPr>
              <a:t>};</a:t>
            </a:r>
          </a:p>
        </p:txBody>
      </p:sp>
      <p:pic>
        <p:nvPicPr>
          <p:cNvPr id="4" name="Audio 3">
            <a:hlinkClick r:id="" action="ppaction://media"/>
            <a:extLst>
              <a:ext uri="{FF2B5EF4-FFF2-40B4-BE49-F238E27FC236}">
                <a16:creationId xmlns:a16="http://schemas.microsoft.com/office/drawing/2014/main" id="{241FE080-51FE-44D9-A3C2-852ECC63995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63080482"/>
      </p:ext>
    </p:extLst>
  </p:cSld>
  <p:clrMapOvr>
    <a:masterClrMapping/>
  </p:clrMapOvr>
  <mc:AlternateContent xmlns:mc="http://schemas.openxmlformats.org/markup-compatibility/2006" xmlns:p14="http://schemas.microsoft.com/office/powerpoint/2010/main">
    <mc:Choice Requires="p14">
      <p:transition spd="slow" p14:dur="2000" advTm="22531"/>
    </mc:Choice>
    <mc:Fallback xmlns="">
      <p:transition spd="slow" advTm="22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E0D78-99A1-47B0-AF28-03BD5F72DAA6}"/>
              </a:ext>
            </a:extLst>
          </p:cNvPr>
          <p:cNvSpPr>
            <a:spLocks noGrp="1"/>
          </p:cNvSpPr>
          <p:nvPr>
            <p:ph type="title"/>
          </p:nvPr>
        </p:nvSpPr>
        <p:spPr/>
        <p:txBody>
          <a:bodyPr/>
          <a:lstStyle/>
          <a:p>
            <a:r>
              <a:rPr lang="en-CA" dirty="0"/>
              <a:t>Assigning an object</a:t>
            </a:r>
            <a:endParaRPr lang="en-US" dirty="0"/>
          </a:p>
        </p:txBody>
      </p:sp>
      <p:sp>
        <p:nvSpPr>
          <p:cNvPr id="3" name="Content Placeholder 2">
            <a:extLst>
              <a:ext uri="{FF2B5EF4-FFF2-40B4-BE49-F238E27FC236}">
                <a16:creationId xmlns:a16="http://schemas.microsoft.com/office/drawing/2014/main" id="{E18D58AC-EDFD-442C-9E1F-96F9AA9A5DC4}"/>
              </a:ext>
            </a:extLst>
          </p:cNvPr>
          <p:cNvSpPr>
            <a:spLocks noGrp="1"/>
          </p:cNvSpPr>
          <p:nvPr>
            <p:ph idx="1"/>
          </p:nvPr>
        </p:nvSpPr>
        <p:spPr/>
        <p:txBody>
          <a:bodyPr/>
          <a:lstStyle/>
          <a:p>
            <a:r>
              <a:rPr lang="en-US" dirty="0"/>
              <a:t>This is just a member function:</a:t>
            </a:r>
          </a:p>
          <a:p>
            <a:pPr lvl="1"/>
            <a:endParaRPr lang="en-US" dirty="0"/>
          </a:p>
          <a:p>
            <a:pPr marL="800100" lvl="2" indent="0">
              <a:buNone/>
            </a:pPr>
            <a:r>
              <a:rPr lang="en-US" dirty="0">
                <a:latin typeface="Consolas" panose="020B0609020204030204" pitchFamily="49" charset="0"/>
              </a:rPr>
              <a:t>Array &amp;Array::operator=( Array const  &amp;</a:t>
            </a:r>
            <a:r>
              <a:rPr lang="en-US" dirty="0" err="1">
                <a:latin typeface="Consolas" panose="020B0609020204030204" pitchFamily="49" charset="0"/>
              </a:rPr>
              <a:t>rhs</a:t>
            </a:r>
            <a:r>
              <a:rPr lang="en-US" dirty="0">
                <a:latin typeface="Consolas" panose="020B0609020204030204" pitchFamily="49" charset="0"/>
              </a:rPr>
              <a:t> ) {</a:t>
            </a:r>
          </a:p>
          <a:p>
            <a:pPr marL="800100" lvl="2" indent="0">
              <a:buNone/>
            </a:pPr>
            <a:r>
              <a:rPr lang="en-US" dirty="0">
                <a:latin typeface="Consolas" panose="020B0609020204030204" pitchFamily="49" charset="0"/>
              </a:rPr>
              <a:t>    Array copy{ </a:t>
            </a:r>
            <a:r>
              <a:rPr lang="en-US" dirty="0" err="1">
                <a:latin typeface="Consolas" panose="020B0609020204030204" pitchFamily="49" charset="0"/>
              </a:rPr>
              <a:t>rhs</a:t>
            </a:r>
            <a:r>
              <a:rPr lang="en-US" dirty="0">
                <a:latin typeface="Consolas" panose="020B0609020204030204" pitchFamily="49" charset="0"/>
              </a:rPr>
              <a:t> };</a:t>
            </a:r>
          </a:p>
          <a:p>
            <a:pPr marL="800100" lvl="2" indent="0">
              <a:buNone/>
            </a:pPr>
            <a:endParaRPr lang="en-US" dirty="0">
              <a:latin typeface="Consolas" panose="020B0609020204030204" pitchFamily="49" charset="0"/>
            </a:endParaRPr>
          </a:p>
          <a:p>
            <a:pPr marL="800100" lvl="2" indent="0">
              <a:buNone/>
            </a:pPr>
            <a:r>
              <a:rPr lang="en-US" dirty="0">
                <a:latin typeface="Consolas" panose="020B0609020204030204" pitchFamily="49" charset="0"/>
              </a:rPr>
              <a:t>    std::swap( capacity_, </a:t>
            </a:r>
            <a:r>
              <a:rPr lang="en-US" dirty="0" err="1">
                <a:latin typeface="Consolas" panose="020B0609020204030204" pitchFamily="49" charset="0"/>
              </a:rPr>
              <a:t>copy.capacity</a:t>
            </a:r>
            <a:r>
              <a:rPr lang="en-US" dirty="0">
                <a:latin typeface="Consolas" panose="020B0609020204030204" pitchFamily="49" charset="0"/>
              </a:rPr>
              <a:t>_ );</a:t>
            </a:r>
          </a:p>
          <a:p>
            <a:pPr marL="800100" lvl="2" indent="0">
              <a:buNone/>
            </a:pPr>
            <a:r>
              <a:rPr lang="en-US" dirty="0">
                <a:latin typeface="Consolas" panose="020B0609020204030204" pitchFamily="49" charset="0"/>
              </a:rPr>
              <a:t>    std::swap( array_,    </a:t>
            </a:r>
            <a:r>
              <a:rPr lang="en-US" dirty="0" err="1">
                <a:latin typeface="Consolas" panose="020B0609020204030204" pitchFamily="49" charset="0"/>
              </a:rPr>
              <a:t>copy.array</a:t>
            </a:r>
            <a:r>
              <a:rPr lang="en-US" dirty="0">
                <a:latin typeface="Consolas" panose="020B0609020204030204" pitchFamily="49" charset="0"/>
              </a:rPr>
              <a:t>_ );</a:t>
            </a:r>
          </a:p>
          <a:p>
            <a:pPr marL="800100" lvl="2" indent="0">
              <a:buNone/>
            </a:pPr>
            <a:endParaRPr lang="en-US" dirty="0">
              <a:latin typeface="Consolas" panose="020B0609020204030204" pitchFamily="49" charset="0"/>
            </a:endParaRPr>
          </a:p>
          <a:p>
            <a:pPr marL="800100" lvl="2" indent="0">
              <a:buNone/>
            </a:pPr>
            <a:r>
              <a:rPr lang="en-US" dirty="0">
                <a:latin typeface="Consolas" panose="020B0609020204030204" pitchFamily="49" charset="0"/>
              </a:rPr>
              <a:t>    return ????;</a:t>
            </a:r>
          </a:p>
          <a:p>
            <a:pPr marL="800100" lvl="2" indent="0">
              <a:buNone/>
            </a:pPr>
            <a:r>
              <a:rPr lang="en-US" dirty="0">
                <a:latin typeface="Consolas" panose="020B0609020204030204" pitchFamily="49" charset="0"/>
              </a:rPr>
              <a:t>}</a:t>
            </a:r>
          </a:p>
        </p:txBody>
      </p:sp>
      <p:sp>
        <p:nvSpPr>
          <p:cNvPr id="5" name="Rectangle: Rounded Corners 4">
            <a:extLst>
              <a:ext uri="{FF2B5EF4-FFF2-40B4-BE49-F238E27FC236}">
                <a16:creationId xmlns:a16="http://schemas.microsoft.com/office/drawing/2014/main" id="{CC733B0F-D6EC-440E-AD57-5DF16CF91062}"/>
              </a:ext>
            </a:extLst>
          </p:cNvPr>
          <p:cNvSpPr/>
          <p:nvPr/>
        </p:nvSpPr>
        <p:spPr>
          <a:xfrm>
            <a:off x="1763688" y="2636912"/>
            <a:ext cx="2448272" cy="36004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B2CFFC33-8BD4-48DB-8DD8-F6DE511C19C8}"/>
              </a:ext>
            </a:extLst>
          </p:cNvPr>
          <p:cNvSpPr/>
          <p:nvPr/>
        </p:nvSpPr>
        <p:spPr>
          <a:xfrm>
            <a:off x="1763688" y="3318851"/>
            <a:ext cx="5040560" cy="64807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1C132250-CBE0-45D0-ADAB-78E20EAF15A5}"/>
              </a:ext>
            </a:extLst>
          </p:cNvPr>
          <p:cNvSpPr/>
          <p:nvPr/>
        </p:nvSpPr>
        <p:spPr>
          <a:xfrm>
            <a:off x="1763688" y="4293096"/>
            <a:ext cx="1656184" cy="36004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0B5C3AFE-53DF-4F83-AE6C-E1AD66A781B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18353820"/>
      </p:ext>
    </p:extLst>
  </p:cSld>
  <p:clrMapOvr>
    <a:masterClrMapping/>
  </p:clrMapOvr>
  <mc:AlternateContent xmlns:mc="http://schemas.openxmlformats.org/markup-compatibility/2006" xmlns:p14="http://schemas.microsoft.com/office/powerpoint/2010/main">
    <mc:Choice Requires="p14">
      <p:transition spd="slow" p14:dur="2000" advTm="186545"/>
    </mc:Choice>
    <mc:Fallback xmlns="">
      <p:transition spd="slow" advTm="186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bldLst>
      <p:bldP spid="5" grpId="0" animBg="1"/>
      <p:bldP spid="5" grpId="1" animBg="1"/>
      <p:bldP spid="6" grpId="0" animBg="1"/>
      <p:bldP spid="6" grpId="1"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E0D78-99A1-47B0-AF28-03BD5F72DAA6}"/>
              </a:ext>
            </a:extLst>
          </p:cNvPr>
          <p:cNvSpPr>
            <a:spLocks noGrp="1"/>
          </p:cNvSpPr>
          <p:nvPr>
            <p:ph type="title"/>
          </p:nvPr>
        </p:nvSpPr>
        <p:spPr/>
        <p:txBody>
          <a:bodyPr/>
          <a:lstStyle/>
          <a:p>
            <a:r>
              <a:rPr lang="en-CA" dirty="0">
                <a:latin typeface="Consolas" panose="020B0609020204030204" pitchFamily="49" charset="0"/>
              </a:rPr>
              <a:t>this</a:t>
            </a:r>
            <a:endParaRPr lang="en-US" dirty="0">
              <a:latin typeface="Consolas" panose="020B0609020204030204" pitchFamily="49" charset="0"/>
            </a:endParaRPr>
          </a:p>
        </p:txBody>
      </p:sp>
      <p:sp>
        <p:nvSpPr>
          <p:cNvPr id="3" name="Content Placeholder 2">
            <a:extLst>
              <a:ext uri="{FF2B5EF4-FFF2-40B4-BE49-F238E27FC236}">
                <a16:creationId xmlns:a16="http://schemas.microsoft.com/office/drawing/2014/main" id="{E18D58AC-EDFD-442C-9E1F-96F9AA9A5DC4}"/>
              </a:ext>
            </a:extLst>
          </p:cNvPr>
          <p:cNvSpPr>
            <a:spLocks noGrp="1"/>
          </p:cNvSpPr>
          <p:nvPr>
            <p:ph idx="1"/>
          </p:nvPr>
        </p:nvSpPr>
        <p:spPr/>
        <p:txBody>
          <a:bodyPr/>
          <a:lstStyle/>
          <a:p>
            <a:r>
              <a:rPr lang="en-US" dirty="0"/>
              <a:t>Every time you call a constructor, member function or destructor</a:t>
            </a:r>
            <a:br>
              <a:rPr lang="en-US" dirty="0"/>
            </a:br>
            <a:r>
              <a:rPr lang="en-US" dirty="0"/>
              <a:t>	the keyword </a:t>
            </a:r>
            <a:r>
              <a:rPr lang="en-US" dirty="0">
                <a:latin typeface="Consolas" panose="020B0609020204030204" pitchFamily="49" charset="0"/>
              </a:rPr>
              <a:t>this</a:t>
            </a:r>
            <a:r>
              <a:rPr lang="en-US" dirty="0"/>
              <a:t> is assigned the address of the object on</a:t>
            </a:r>
            <a:br>
              <a:rPr lang="en-US" dirty="0"/>
            </a:br>
            <a:r>
              <a:rPr lang="en-US" dirty="0"/>
              <a:t>	which the function is being called</a:t>
            </a:r>
          </a:p>
          <a:p>
            <a:pPr lvl="1"/>
            <a:endParaRPr lang="en-US" dirty="0"/>
          </a:p>
          <a:p>
            <a:pPr marL="800100" lvl="2" indent="0">
              <a:buNone/>
            </a:pPr>
            <a:r>
              <a:rPr lang="en-US" dirty="0">
                <a:latin typeface="Consolas" panose="020B0609020204030204" pitchFamily="49" charset="0"/>
              </a:rPr>
              <a:t>class Me {</a:t>
            </a:r>
          </a:p>
          <a:p>
            <a:pPr marL="800100" lvl="2" indent="0">
              <a:buNone/>
            </a:pPr>
            <a:r>
              <a:rPr lang="en-US" dirty="0">
                <a:latin typeface="Consolas" panose="020B0609020204030204" pitchFamily="49" charset="0"/>
              </a:rPr>
              <a:t>    public:</a:t>
            </a:r>
          </a:p>
          <a:p>
            <a:pPr marL="800100" lvl="2" indent="0">
              <a:buNone/>
            </a:pPr>
            <a:r>
              <a:rPr lang="en-US" dirty="0">
                <a:latin typeface="Consolas" panose="020B0609020204030204" pitchFamily="49" charset="0"/>
              </a:rPr>
              <a:t>        void about();</a:t>
            </a:r>
          </a:p>
          <a:p>
            <a:pPr marL="800100" lvl="2" indent="0">
              <a:buNone/>
            </a:pPr>
            <a:r>
              <a:rPr lang="en-US" dirty="0">
                <a:latin typeface="Consolas" panose="020B0609020204030204" pitchFamily="49" charset="0"/>
              </a:rPr>
              <a:t>};</a:t>
            </a:r>
          </a:p>
          <a:p>
            <a:pPr marL="800100" lvl="2" indent="0">
              <a:buNone/>
            </a:pPr>
            <a:endParaRPr lang="en-US" dirty="0">
              <a:latin typeface="Consolas" panose="020B0609020204030204" pitchFamily="49" charset="0"/>
            </a:endParaRPr>
          </a:p>
          <a:p>
            <a:pPr marL="800100" lvl="2" indent="0">
              <a:buNone/>
            </a:pPr>
            <a:r>
              <a:rPr lang="en-US" dirty="0">
                <a:latin typeface="Consolas" panose="020B0609020204030204" pitchFamily="49" charset="0"/>
              </a:rPr>
              <a:t>void Me::about() {</a:t>
            </a:r>
          </a:p>
          <a:p>
            <a:pPr marL="800100" lvl="2" indent="0">
              <a:buNone/>
            </a:pPr>
            <a:r>
              <a:rPr lang="en-US" dirty="0">
                <a:latin typeface="Consolas" panose="020B0609020204030204" pitchFamily="49" charset="0"/>
              </a:rPr>
              <a:t>    std::</a:t>
            </a:r>
            <a:r>
              <a:rPr lang="en-US" dirty="0" err="1">
                <a:latin typeface="Consolas" panose="020B0609020204030204" pitchFamily="49" charset="0"/>
              </a:rPr>
              <a:t>cout</a:t>
            </a:r>
            <a:r>
              <a:rPr lang="en-US" dirty="0">
                <a:latin typeface="Consolas" panose="020B0609020204030204" pitchFamily="49" charset="0"/>
              </a:rPr>
              <a:t> &lt;&lt; this &lt;&lt; std::</a:t>
            </a:r>
            <a:r>
              <a:rPr lang="en-US" dirty="0" err="1">
                <a:latin typeface="Consolas" panose="020B0609020204030204" pitchFamily="49" charset="0"/>
              </a:rPr>
              <a:t>endl</a:t>
            </a:r>
            <a:r>
              <a:rPr lang="en-US" dirty="0">
                <a:latin typeface="Consolas" panose="020B0609020204030204" pitchFamily="49" charset="0"/>
              </a:rPr>
              <a:t>;</a:t>
            </a:r>
          </a:p>
          <a:p>
            <a:pPr marL="800100" lvl="2" indent="0">
              <a:buNone/>
            </a:pPr>
            <a:r>
              <a:rPr lang="en-US" dirty="0">
                <a:latin typeface="Consolas" panose="020B0609020204030204" pitchFamily="49" charset="0"/>
              </a:rPr>
              <a:t>}</a:t>
            </a:r>
          </a:p>
        </p:txBody>
      </p:sp>
      <p:pic>
        <p:nvPicPr>
          <p:cNvPr id="9" name="Audio 8">
            <a:hlinkClick r:id="" action="ppaction://media"/>
            <a:extLst>
              <a:ext uri="{FF2B5EF4-FFF2-40B4-BE49-F238E27FC236}">
                <a16:creationId xmlns:a16="http://schemas.microsoft.com/office/drawing/2014/main" id="{14F2644B-744B-4BE7-8517-DBA147AF2B0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42800099"/>
      </p:ext>
    </p:extLst>
  </p:cSld>
  <p:clrMapOvr>
    <a:masterClrMapping/>
  </p:clrMapOvr>
  <mc:AlternateContent xmlns:mc="http://schemas.openxmlformats.org/markup-compatibility/2006" xmlns:p14="http://schemas.microsoft.com/office/powerpoint/2010/main">
    <mc:Choice Requires="p14">
      <p:transition spd="slow" p14:dur="2000" advTm="43905"/>
    </mc:Choice>
    <mc:Fallback xmlns="">
      <p:transition spd="slow" advTm="43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E0D78-99A1-47B0-AF28-03BD5F72DAA6}"/>
              </a:ext>
            </a:extLst>
          </p:cNvPr>
          <p:cNvSpPr>
            <a:spLocks noGrp="1"/>
          </p:cNvSpPr>
          <p:nvPr>
            <p:ph type="title"/>
          </p:nvPr>
        </p:nvSpPr>
        <p:spPr/>
        <p:txBody>
          <a:bodyPr/>
          <a:lstStyle/>
          <a:p>
            <a:r>
              <a:rPr lang="en-CA" dirty="0"/>
              <a:t>How </a:t>
            </a:r>
            <a:r>
              <a:rPr lang="en-CA" dirty="0">
                <a:latin typeface="Consolas" panose="020B0609020204030204" pitchFamily="49" charset="0"/>
              </a:rPr>
              <a:t>this</a:t>
            </a:r>
            <a:r>
              <a:rPr lang="en-CA" dirty="0"/>
              <a:t> works</a:t>
            </a:r>
            <a:endParaRPr lang="en-US" dirty="0"/>
          </a:p>
        </p:txBody>
      </p:sp>
      <p:sp>
        <p:nvSpPr>
          <p:cNvPr id="3" name="Content Placeholder 2">
            <a:extLst>
              <a:ext uri="{FF2B5EF4-FFF2-40B4-BE49-F238E27FC236}">
                <a16:creationId xmlns:a16="http://schemas.microsoft.com/office/drawing/2014/main" id="{E18D58AC-EDFD-442C-9E1F-96F9AA9A5DC4}"/>
              </a:ext>
            </a:extLst>
          </p:cNvPr>
          <p:cNvSpPr>
            <a:spLocks noGrp="1"/>
          </p:cNvSpPr>
          <p:nvPr>
            <p:ph idx="1"/>
          </p:nvPr>
        </p:nvSpPr>
        <p:spPr/>
        <p:txBody>
          <a:bodyPr/>
          <a:lstStyle/>
          <a:p>
            <a:r>
              <a:rPr lang="en-US" dirty="0"/>
              <a:t>Consider </a:t>
            </a:r>
            <a:r>
              <a:rPr lang="en-US" dirty="0">
                <a:latin typeface="Consolas" panose="020B0609020204030204" pitchFamily="49" charset="0"/>
              </a:rPr>
              <a:t>this</a:t>
            </a:r>
            <a:r>
              <a:rPr lang="en-US" dirty="0"/>
              <a:t> program:</a:t>
            </a:r>
          </a:p>
          <a:p>
            <a:pPr marL="800100" lvl="2" indent="0">
              <a:buNone/>
            </a:pPr>
            <a:r>
              <a:rPr lang="en-US" dirty="0">
                <a:latin typeface="Consolas" panose="020B0609020204030204" pitchFamily="49" charset="0"/>
              </a:rPr>
              <a:t>int main() {</a:t>
            </a:r>
          </a:p>
          <a:p>
            <a:pPr marL="800100" lvl="2" indent="0">
              <a:buNone/>
            </a:pPr>
            <a:r>
              <a:rPr lang="en-US" dirty="0">
                <a:latin typeface="Consolas" panose="020B0609020204030204" pitchFamily="49" charset="0"/>
              </a:rPr>
              <a:t>    Me </a:t>
            </a:r>
            <a:r>
              <a:rPr lang="en-US" dirty="0" err="1">
                <a:latin typeface="Consolas" panose="020B0609020204030204" pitchFamily="49" charset="0"/>
              </a:rPr>
              <a:t>yes_me</a:t>
            </a:r>
            <a:r>
              <a:rPr lang="en-US" dirty="0">
                <a:latin typeface="Consolas" panose="020B0609020204030204" pitchFamily="49" charset="0"/>
              </a:rPr>
              <a:t>{};</a:t>
            </a:r>
          </a:p>
          <a:p>
            <a:pPr marL="800100" lvl="2" indent="0">
              <a:buNone/>
            </a:pPr>
            <a:r>
              <a:rPr lang="en-US" dirty="0">
                <a:latin typeface="Consolas" panose="020B0609020204030204" pitchFamily="49" charset="0"/>
              </a:rPr>
              <a:t>    Me </a:t>
            </a:r>
            <a:r>
              <a:rPr lang="en-US" dirty="0" err="1">
                <a:latin typeface="Consolas" panose="020B0609020204030204" pitchFamily="49" charset="0"/>
              </a:rPr>
              <a:t>me_me_me</a:t>
            </a:r>
            <a:r>
              <a:rPr lang="en-US" dirty="0">
                <a:latin typeface="Consolas" panose="020B0609020204030204" pitchFamily="49" charset="0"/>
              </a:rPr>
              <a:t>{};</a:t>
            </a:r>
          </a:p>
          <a:p>
            <a:pPr marL="800100" lvl="2" indent="0">
              <a:buNone/>
            </a:pPr>
            <a:r>
              <a:rPr lang="en-US" dirty="0">
                <a:latin typeface="Consolas" panose="020B0609020204030204" pitchFamily="49" charset="0"/>
              </a:rPr>
              <a:t>    Me </a:t>
            </a:r>
            <a:r>
              <a:rPr lang="en-US" dirty="0" err="1">
                <a:latin typeface="Consolas" panose="020B0609020204030204" pitchFamily="49" charset="0"/>
              </a:rPr>
              <a:t>me_too</a:t>
            </a:r>
            <a:r>
              <a:rPr lang="en-US" dirty="0">
                <a:latin typeface="Consolas" panose="020B0609020204030204" pitchFamily="49" charset="0"/>
              </a:rPr>
              <a:t>{};</a:t>
            </a:r>
          </a:p>
          <a:p>
            <a:pPr marL="800100" lvl="2" indent="0">
              <a:buNone/>
            </a:pPr>
            <a:endParaRPr lang="en-US" dirty="0">
              <a:latin typeface="Consolas" panose="020B0609020204030204" pitchFamily="49" charset="0"/>
            </a:endParaRPr>
          </a:p>
          <a:p>
            <a:pPr marL="800100" lvl="2" indent="0">
              <a:buNone/>
            </a:pPr>
            <a:r>
              <a:rPr lang="en-US" dirty="0">
                <a:latin typeface="Consolas" panose="020B0609020204030204" pitchFamily="49" charset="0"/>
              </a:rPr>
              <a:t>    std::</a:t>
            </a:r>
            <a:r>
              <a:rPr lang="en-US" dirty="0" err="1">
                <a:latin typeface="Consolas" panose="020B0609020204030204" pitchFamily="49" charset="0"/>
              </a:rPr>
              <a:t>cout</a:t>
            </a:r>
            <a:r>
              <a:rPr lang="en-US" dirty="0">
                <a:latin typeface="Consolas" panose="020B0609020204030204" pitchFamily="49" charset="0"/>
              </a:rPr>
              <a:t> &lt;&lt; &amp;</a:t>
            </a:r>
            <a:r>
              <a:rPr lang="en-US" dirty="0" err="1">
                <a:latin typeface="Consolas" panose="020B0609020204030204" pitchFamily="49" charset="0"/>
              </a:rPr>
              <a:t>yes_me</a:t>
            </a:r>
            <a:r>
              <a:rPr lang="en-US" dirty="0">
                <a:latin typeface="Consolas" panose="020B0609020204030204" pitchFamily="49" charset="0"/>
              </a:rPr>
              <a:t> &lt;&lt; std::</a:t>
            </a:r>
            <a:r>
              <a:rPr lang="en-US" dirty="0" err="1">
                <a:latin typeface="Consolas" panose="020B0609020204030204" pitchFamily="49" charset="0"/>
              </a:rPr>
              <a:t>endl</a:t>
            </a:r>
            <a:r>
              <a:rPr lang="en-US" dirty="0">
                <a:latin typeface="Consolas" panose="020B0609020204030204" pitchFamily="49" charset="0"/>
              </a:rPr>
              <a:t>;</a:t>
            </a:r>
          </a:p>
          <a:p>
            <a:pPr marL="800100" lvl="2" indent="0">
              <a:buNone/>
            </a:pPr>
            <a:r>
              <a:rPr lang="en-US" dirty="0">
                <a:latin typeface="Consolas" panose="020B0609020204030204" pitchFamily="49" charset="0"/>
              </a:rPr>
              <a:t>    </a:t>
            </a:r>
            <a:r>
              <a:rPr lang="en-US" dirty="0" err="1">
                <a:latin typeface="Consolas" panose="020B0609020204030204" pitchFamily="49" charset="0"/>
              </a:rPr>
              <a:t>yes_me.about</a:t>
            </a:r>
            <a:r>
              <a:rPr lang="en-US" dirty="0">
                <a:latin typeface="Consolas" panose="020B0609020204030204" pitchFamily="49" charset="0"/>
              </a:rPr>
              <a:t>();</a:t>
            </a:r>
          </a:p>
          <a:p>
            <a:pPr marL="800100" lvl="2" indent="0">
              <a:buNone/>
            </a:pPr>
            <a:r>
              <a:rPr lang="en-US" dirty="0">
                <a:latin typeface="Consolas" panose="020B0609020204030204" pitchFamily="49" charset="0"/>
              </a:rPr>
              <a:t>    std::</a:t>
            </a:r>
            <a:r>
              <a:rPr lang="en-US" dirty="0" err="1">
                <a:latin typeface="Consolas" panose="020B0609020204030204" pitchFamily="49" charset="0"/>
              </a:rPr>
              <a:t>cout</a:t>
            </a:r>
            <a:r>
              <a:rPr lang="en-US" dirty="0">
                <a:latin typeface="Consolas" panose="020B0609020204030204" pitchFamily="49" charset="0"/>
              </a:rPr>
              <a:t> &lt;&lt; &amp;</a:t>
            </a:r>
            <a:r>
              <a:rPr lang="en-US" dirty="0" err="1">
                <a:latin typeface="Consolas" panose="020B0609020204030204" pitchFamily="49" charset="0"/>
              </a:rPr>
              <a:t>me_me_me</a:t>
            </a:r>
            <a:r>
              <a:rPr lang="en-US" dirty="0">
                <a:latin typeface="Consolas" panose="020B0609020204030204" pitchFamily="49" charset="0"/>
              </a:rPr>
              <a:t> &lt;&lt; std::</a:t>
            </a:r>
            <a:r>
              <a:rPr lang="en-US" dirty="0" err="1">
                <a:latin typeface="Consolas" panose="020B0609020204030204" pitchFamily="49" charset="0"/>
              </a:rPr>
              <a:t>endl</a:t>
            </a:r>
            <a:r>
              <a:rPr lang="en-US" dirty="0">
                <a:latin typeface="Consolas" panose="020B0609020204030204" pitchFamily="49" charset="0"/>
              </a:rPr>
              <a:t>;</a:t>
            </a:r>
          </a:p>
          <a:p>
            <a:pPr marL="800100" lvl="2" indent="0">
              <a:buNone/>
            </a:pPr>
            <a:r>
              <a:rPr lang="en-US" dirty="0">
                <a:latin typeface="Consolas" panose="020B0609020204030204" pitchFamily="49" charset="0"/>
              </a:rPr>
              <a:t>    </a:t>
            </a:r>
            <a:r>
              <a:rPr lang="en-US" dirty="0" err="1">
                <a:latin typeface="Consolas" panose="020B0609020204030204" pitchFamily="49" charset="0"/>
              </a:rPr>
              <a:t>me_me_me.about</a:t>
            </a:r>
            <a:r>
              <a:rPr lang="en-US" dirty="0">
                <a:latin typeface="Consolas" panose="020B0609020204030204" pitchFamily="49" charset="0"/>
              </a:rPr>
              <a:t>();</a:t>
            </a:r>
          </a:p>
          <a:p>
            <a:pPr marL="800100" lvl="2" indent="0">
              <a:buNone/>
            </a:pPr>
            <a:r>
              <a:rPr lang="en-US" dirty="0">
                <a:latin typeface="Consolas" panose="020B0609020204030204" pitchFamily="49" charset="0"/>
              </a:rPr>
              <a:t>    std::</a:t>
            </a:r>
            <a:r>
              <a:rPr lang="en-US" dirty="0" err="1">
                <a:latin typeface="Consolas" panose="020B0609020204030204" pitchFamily="49" charset="0"/>
              </a:rPr>
              <a:t>cout</a:t>
            </a:r>
            <a:r>
              <a:rPr lang="en-US" dirty="0">
                <a:latin typeface="Consolas" panose="020B0609020204030204" pitchFamily="49" charset="0"/>
              </a:rPr>
              <a:t> &lt;&lt; &amp;</a:t>
            </a:r>
            <a:r>
              <a:rPr lang="en-US" dirty="0" err="1">
                <a:latin typeface="Consolas" panose="020B0609020204030204" pitchFamily="49" charset="0"/>
              </a:rPr>
              <a:t>me_too</a:t>
            </a:r>
            <a:r>
              <a:rPr lang="en-US" dirty="0">
                <a:latin typeface="Consolas" panose="020B0609020204030204" pitchFamily="49" charset="0"/>
              </a:rPr>
              <a:t> &lt;&lt; std::</a:t>
            </a:r>
            <a:r>
              <a:rPr lang="en-US" dirty="0" err="1">
                <a:latin typeface="Consolas" panose="020B0609020204030204" pitchFamily="49" charset="0"/>
              </a:rPr>
              <a:t>endl</a:t>
            </a:r>
            <a:r>
              <a:rPr lang="en-US" dirty="0">
                <a:latin typeface="Consolas" panose="020B0609020204030204" pitchFamily="49" charset="0"/>
              </a:rPr>
              <a:t>;</a:t>
            </a:r>
          </a:p>
          <a:p>
            <a:pPr marL="800100" lvl="2" indent="0">
              <a:buNone/>
            </a:pPr>
            <a:r>
              <a:rPr lang="en-US" dirty="0">
                <a:latin typeface="Consolas" panose="020B0609020204030204" pitchFamily="49" charset="0"/>
              </a:rPr>
              <a:t>    </a:t>
            </a:r>
            <a:r>
              <a:rPr lang="en-US" dirty="0" err="1">
                <a:latin typeface="Consolas" panose="020B0609020204030204" pitchFamily="49" charset="0"/>
              </a:rPr>
              <a:t>me_too.about</a:t>
            </a:r>
            <a:r>
              <a:rPr lang="en-US" dirty="0">
                <a:latin typeface="Consolas" panose="020B0609020204030204" pitchFamily="49" charset="0"/>
              </a:rPr>
              <a:t>();</a:t>
            </a:r>
          </a:p>
          <a:p>
            <a:pPr marL="800100" lvl="2" indent="0">
              <a:buNone/>
            </a:pPr>
            <a:endParaRPr lang="en-US" dirty="0">
              <a:latin typeface="Consolas" panose="020B0609020204030204" pitchFamily="49" charset="0"/>
            </a:endParaRPr>
          </a:p>
          <a:p>
            <a:pPr marL="800100" lvl="2" indent="0">
              <a:buNone/>
            </a:pPr>
            <a:r>
              <a:rPr lang="en-US" dirty="0">
                <a:latin typeface="Consolas" panose="020B0609020204030204" pitchFamily="49" charset="0"/>
              </a:rPr>
              <a:t>    return 0;</a:t>
            </a:r>
          </a:p>
          <a:p>
            <a:pPr marL="800100" lvl="2" indent="0">
              <a:buNone/>
            </a:pPr>
            <a:r>
              <a:rPr lang="en-US" dirty="0">
                <a:latin typeface="Consolas" panose="020B0609020204030204" pitchFamily="49" charset="0"/>
              </a:rPr>
              <a:t>}</a:t>
            </a:r>
          </a:p>
        </p:txBody>
      </p:sp>
      <p:sp>
        <p:nvSpPr>
          <p:cNvPr id="4" name="TextBox 3">
            <a:extLst>
              <a:ext uri="{FF2B5EF4-FFF2-40B4-BE49-F238E27FC236}">
                <a16:creationId xmlns:a16="http://schemas.microsoft.com/office/drawing/2014/main" id="{825AD1E8-DB70-4D3E-BE4B-6AE21F1C988B}"/>
              </a:ext>
            </a:extLst>
          </p:cNvPr>
          <p:cNvSpPr txBox="1"/>
          <p:nvPr/>
        </p:nvSpPr>
        <p:spPr>
          <a:xfrm>
            <a:off x="5580112" y="1417638"/>
            <a:ext cx="2160240" cy="2031325"/>
          </a:xfrm>
          <a:prstGeom prst="rect">
            <a:avLst/>
          </a:prstGeom>
          <a:noFill/>
        </p:spPr>
        <p:txBody>
          <a:bodyPr wrap="square" rtlCol="0">
            <a:spAutoFit/>
          </a:bodyPr>
          <a:lstStyle/>
          <a:p>
            <a:r>
              <a:rPr lang="en-US" sz="1800" dirty="0">
                <a:solidFill>
                  <a:srgbClr val="0070C0"/>
                </a:solidFill>
                <a:latin typeface="Georgia" panose="02040502050405020303" pitchFamily="18" charset="0"/>
              </a:rPr>
              <a:t>Output:</a:t>
            </a:r>
          </a:p>
          <a:p>
            <a:r>
              <a:rPr lang="en-US" sz="1800" dirty="0">
                <a:solidFill>
                  <a:srgbClr val="0070C0"/>
                </a:solidFill>
                <a:latin typeface="Consolas" panose="020B0609020204030204" pitchFamily="49" charset="0"/>
              </a:rPr>
              <a:t>   0xffffcc3f</a:t>
            </a:r>
          </a:p>
          <a:p>
            <a:r>
              <a:rPr lang="en-US" sz="1800" dirty="0">
                <a:solidFill>
                  <a:srgbClr val="0070C0"/>
                </a:solidFill>
                <a:latin typeface="Consolas" panose="020B0609020204030204" pitchFamily="49" charset="0"/>
              </a:rPr>
              <a:t>   0xffffcc3f</a:t>
            </a:r>
          </a:p>
          <a:p>
            <a:r>
              <a:rPr lang="en-US" sz="1800" dirty="0">
                <a:solidFill>
                  <a:srgbClr val="0070C0"/>
                </a:solidFill>
                <a:latin typeface="Consolas" panose="020B0609020204030204" pitchFamily="49" charset="0"/>
              </a:rPr>
              <a:t>   0xffffcc3e</a:t>
            </a:r>
          </a:p>
          <a:p>
            <a:r>
              <a:rPr lang="en-US" sz="1800" dirty="0">
                <a:solidFill>
                  <a:srgbClr val="0070C0"/>
                </a:solidFill>
                <a:latin typeface="Consolas" panose="020B0609020204030204" pitchFamily="49" charset="0"/>
              </a:rPr>
              <a:t>   0xffffcc3e</a:t>
            </a:r>
          </a:p>
          <a:p>
            <a:r>
              <a:rPr lang="en-US" sz="1800" dirty="0">
                <a:solidFill>
                  <a:srgbClr val="0070C0"/>
                </a:solidFill>
                <a:latin typeface="Consolas" panose="020B0609020204030204" pitchFamily="49" charset="0"/>
              </a:rPr>
              <a:t>   0xffffcc3d</a:t>
            </a:r>
          </a:p>
          <a:p>
            <a:r>
              <a:rPr lang="en-US" sz="1800" dirty="0">
                <a:solidFill>
                  <a:srgbClr val="0070C0"/>
                </a:solidFill>
                <a:latin typeface="Consolas" panose="020B0609020204030204" pitchFamily="49" charset="0"/>
              </a:rPr>
              <a:t>   0xffffcc3d</a:t>
            </a:r>
          </a:p>
        </p:txBody>
      </p:sp>
      <p:sp>
        <p:nvSpPr>
          <p:cNvPr id="8" name="Rectangle: Rounded Corners 7">
            <a:extLst>
              <a:ext uri="{FF2B5EF4-FFF2-40B4-BE49-F238E27FC236}">
                <a16:creationId xmlns:a16="http://schemas.microsoft.com/office/drawing/2014/main" id="{F8A85A02-DBD0-4A68-B996-2C0849160107}"/>
              </a:ext>
            </a:extLst>
          </p:cNvPr>
          <p:cNvSpPr/>
          <p:nvPr/>
        </p:nvSpPr>
        <p:spPr>
          <a:xfrm>
            <a:off x="1741110" y="3635717"/>
            <a:ext cx="4415066" cy="64807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FF3094F9-C7B4-4CBF-9212-F55B8C1CCED0}"/>
              </a:ext>
            </a:extLst>
          </p:cNvPr>
          <p:cNvSpPr/>
          <p:nvPr/>
        </p:nvSpPr>
        <p:spPr>
          <a:xfrm>
            <a:off x="1732018" y="4267927"/>
            <a:ext cx="4712190" cy="64807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53FEDD3-C9CD-4601-9B5F-C4BF6FFC625F}"/>
              </a:ext>
            </a:extLst>
          </p:cNvPr>
          <p:cNvSpPr/>
          <p:nvPr/>
        </p:nvSpPr>
        <p:spPr>
          <a:xfrm>
            <a:off x="1722926" y="4900137"/>
            <a:ext cx="4415066" cy="64807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Audio 15">
            <a:hlinkClick r:id="" action="ppaction://media"/>
            <a:extLst>
              <a:ext uri="{FF2B5EF4-FFF2-40B4-BE49-F238E27FC236}">
                <a16:creationId xmlns:a16="http://schemas.microsoft.com/office/drawing/2014/main" id="{D6F578B5-6672-40D6-BBEC-A0AE05DEE99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00568953"/>
      </p:ext>
    </p:extLst>
  </p:cSld>
  <p:clrMapOvr>
    <a:masterClrMapping/>
  </p:clrMapOvr>
  <mc:AlternateContent xmlns:mc="http://schemas.openxmlformats.org/markup-compatibility/2006" xmlns:p14="http://schemas.microsoft.com/office/powerpoint/2010/main">
    <mc:Choice Requires="p14">
      <p:transition spd="slow" p14:dur="2000" advTm="79904"/>
    </mc:Choice>
    <mc:Fallback xmlns="">
      <p:transition spd="slow" advTm="79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6"/>
                </p:tgtEl>
              </p:cMediaNode>
            </p:audio>
          </p:childTnLst>
        </p:cTn>
      </p:par>
    </p:tnLst>
    <p:bldLst>
      <p:bldP spid="8" grpId="0" animBg="1"/>
      <p:bldP spid="8" grpId="1" animBg="1"/>
      <p:bldP spid="9" grpId="0" animBg="1"/>
      <p:bldP spid="9" grpId="1"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E0D78-99A1-47B0-AF28-03BD5F72DAA6}"/>
              </a:ext>
            </a:extLst>
          </p:cNvPr>
          <p:cNvSpPr>
            <a:spLocks noGrp="1"/>
          </p:cNvSpPr>
          <p:nvPr>
            <p:ph type="title"/>
          </p:nvPr>
        </p:nvSpPr>
        <p:spPr/>
        <p:txBody>
          <a:bodyPr/>
          <a:lstStyle/>
          <a:p>
            <a:r>
              <a:rPr lang="en-CA" dirty="0"/>
              <a:t>Assigning an object</a:t>
            </a:r>
            <a:endParaRPr lang="en-US" dirty="0"/>
          </a:p>
        </p:txBody>
      </p:sp>
      <p:sp>
        <p:nvSpPr>
          <p:cNvPr id="3" name="Content Placeholder 2">
            <a:extLst>
              <a:ext uri="{FF2B5EF4-FFF2-40B4-BE49-F238E27FC236}">
                <a16:creationId xmlns:a16="http://schemas.microsoft.com/office/drawing/2014/main" id="{E18D58AC-EDFD-442C-9E1F-96F9AA9A5DC4}"/>
              </a:ext>
            </a:extLst>
          </p:cNvPr>
          <p:cNvSpPr>
            <a:spLocks noGrp="1"/>
          </p:cNvSpPr>
          <p:nvPr>
            <p:ph idx="1"/>
          </p:nvPr>
        </p:nvSpPr>
        <p:spPr/>
        <p:txBody>
          <a:bodyPr/>
          <a:lstStyle/>
          <a:p>
            <a:r>
              <a:rPr lang="en-US" dirty="0"/>
              <a:t>If </a:t>
            </a:r>
            <a:r>
              <a:rPr lang="en-US" dirty="0">
                <a:latin typeface="Consolas" panose="020B0609020204030204" pitchFamily="49" charset="0"/>
              </a:rPr>
              <a:t>this</a:t>
            </a:r>
            <a:r>
              <a:rPr lang="en-US" dirty="0"/>
              <a:t> is the address of this object, then </a:t>
            </a:r>
            <a:r>
              <a:rPr lang="en-US" dirty="0">
                <a:latin typeface="Consolas" panose="020B0609020204030204" pitchFamily="49" charset="0"/>
              </a:rPr>
              <a:t>*this</a:t>
            </a:r>
            <a:r>
              <a:rPr lang="en-US" dirty="0"/>
              <a:t> is this object</a:t>
            </a:r>
          </a:p>
          <a:p>
            <a:pPr lvl="1"/>
            <a:endParaRPr lang="en-US" dirty="0"/>
          </a:p>
          <a:p>
            <a:pPr marL="800100" lvl="2" indent="0">
              <a:buNone/>
            </a:pPr>
            <a:r>
              <a:rPr lang="en-US" dirty="0">
                <a:latin typeface="Consolas" panose="020B0609020204030204" pitchFamily="49" charset="0"/>
              </a:rPr>
              <a:t>Array &amp;Array::operator=( Array const  &amp;</a:t>
            </a:r>
            <a:r>
              <a:rPr lang="en-US" dirty="0" err="1">
                <a:latin typeface="Consolas" panose="020B0609020204030204" pitchFamily="49" charset="0"/>
              </a:rPr>
              <a:t>rhs</a:t>
            </a:r>
            <a:r>
              <a:rPr lang="en-US" dirty="0">
                <a:latin typeface="Consolas" panose="020B0609020204030204" pitchFamily="49" charset="0"/>
              </a:rPr>
              <a:t> ) {</a:t>
            </a:r>
          </a:p>
          <a:p>
            <a:pPr marL="800100" lvl="2" indent="0">
              <a:buNone/>
            </a:pPr>
            <a:r>
              <a:rPr lang="en-US" dirty="0">
                <a:latin typeface="Consolas" panose="020B0609020204030204" pitchFamily="49" charset="0"/>
              </a:rPr>
              <a:t>    Array copy{ </a:t>
            </a:r>
            <a:r>
              <a:rPr lang="en-US" dirty="0" err="1">
                <a:latin typeface="Consolas" panose="020B0609020204030204" pitchFamily="49" charset="0"/>
              </a:rPr>
              <a:t>rhs</a:t>
            </a:r>
            <a:r>
              <a:rPr lang="en-US" dirty="0">
                <a:latin typeface="Consolas" panose="020B0609020204030204" pitchFamily="49" charset="0"/>
              </a:rPr>
              <a:t> };</a:t>
            </a:r>
          </a:p>
          <a:p>
            <a:pPr marL="800100" lvl="2" indent="0">
              <a:buNone/>
            </a:pPr>
            <a:endParaRPr lang="en-US" dirty="0">
              <a:latin typeface="Consolas" panose="020B0609020204030204" pitchFamily="49" charset="0"/>
            </a:endParaRPr>
          </a:p>
          <a:p>
            <a:pPr marL="800100" lvl="2" indent="0">
              <a:buNone/>
            </a:pPr>
            <a:r>
              <a:rPr lang="en-US" dirty="0">
                <a:latin typeface="Consolas" panose="020B0609020204030204" pitchFamily="49" charset="0"/>
              </a:rPr>
              <a:t>    std::swap( capacity_, </a:t>
            </a:r>
            <a:r>
              <a:rPr lang="en-US" dirty="0" err="1">
                <a:latin typeface="Consolas" panose="020B0609020204030204" pitchFamily="49" charset="0"/>
              </a:rPr>
              <a:t>copy.capacity</a:t>
            </a:r>
            <a:r>
              <a:rPr lang="en-US" dirty="0">
                <a:latin typeface="Consolas" panose="020B0609020204030204" pitchFamily="49" charset="0"/>
              </a:rPr>
              <a:t>_ );</a:t>
            </a:r>
          </a:p>
          <a:p>
            <a:pPr marL="800100" lvl="2" indent="0">
              <a:buNone/>
            </a:pPr>
            <a:r>
              <a:rPr lang="en-US" dirty="0">
                <a:latin typeface="Consolas" panose="020B0609020204030204" pitchFamily="49" charset="0"/>
              </a:rPr>
              <a:t>    std::swap( array_,    </a:t>
            </a:r>
            <a:r>
              <a:rPr lang="en-US" dirty="0" err="1">
                <a:latin typeface="Consolas" panose="020B0609020204030204" pitchFamily="49" charset="0"/>
              </a:rPr>
              <a:t>copy.array</a:t>
            </a:r>
            <a:r>
              <a:rPr lang="en-US" dirty="0">
                <a:latin typeface="Consolas" panose="020B0609020204030204" pitchFamily="49" charset="0"/>
              </a:rPr>
              <a:t>_ );</a:t>
            </a:r>
          </a:p>
          <a:p>
            <a:pPr marL="800100" lvl="2" indent="0">
              <a:buNone/>
            </a:pPr>
            <a:endParaRPr lang="en-US" dirty="0">
              <a:latin typeface="Consolas" panose="020B0609020204030204" pitchFamily="49" charset="0"/>
            </a:endParaRPr>
          </a:p>
          <a:p>
            <a:pPr marL="800100" lvl="2" indent="0">
              <a:buNone/>
            </a:pPr>
            <a:r>
              <a:rPr lang="en-US" dirty="0">
                <a:latin typeface="Consolas" panose="020B0609020204030204" pitchFamily="49" charset="0"/>
              </a:rPr>
              <a:t>    return *this;</a:t>
            </a:r>
          </a:p>
          <a:p>
            <a:pPr marL="800100" lvl="2" indent="0">
              <a:buNone/>
            </a:pPr>
            <a:r>
              <a:rPr lang="en-US" dirty="0">
                <a:latin typeface="Consolas" panose="020B0609020204030204" pitchFamily="49" charset="0"/>
              </a:rPr>
              <a:t>}</a:t>
            </a:r>
          </a:p>
        </p:txBody>
      </p:sp>
      <p:sp>
        <p:nvSpPr>
          <p:cNvPr id="5" name="Rectangle: Rounded Corners 4">
            <a:extLst>
              <a:ext uri="{FF2B5EF4-FFF2-40B4-BE49-F238E27FC236}">
                <a16:creationId xmlns:a16="http://schemas.microsoft.com/office/drawing/2014/main" id="{B58B4E5E-F657-45E9-9C0B-B6D01ECB9CFE}"/>
              </a:ext>
            </a:extLst>
          </p:cNvPr>
          <p:cNvSpPr/>
          <p:nvPr/>
        </p:nvSpPr>
        <p:spPr>
          <a:xfrm>
            <a:off x="1763688" y="4293096"/>
            <a:ext cx="1800200" cy="35766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74CA48BF-7625-444B-9E27-41B27073FBD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02352468"/>
      </p:ext>
    </p:extLst>
  </p:cSld>
  <p:clrMapOvr>
    <a:masterClrMapping/>
  </p:clrMapOvr>
  <mc:AlternateContent xmlns:mc="http://schemas.openxmlformats.org/markup-compatibility/2006" xmlns:p14="http://schemas.microsoft.com/office/powerpoint/2010/main">
    <mc:Choice Requires="p14">
      <p:transition spd="slow" p14:dur="2000" advTm="49557"/>
    </mc:Choice>
    <mc:Fallback xmlns="">
      <p:transition spd="slow" advTm="49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A4341-A6CF-41AA-B280-F4BDF7066449}"/>
              </a:ext>
            </a:extLst>
          </p:cNvPr>
          <p:cNvSpPr>
            <a:spLocks noGrp="1"/>
          </p:cNvSpPr>
          <p:nvPr>
            <p:ph type="title"/>
          </p:nvPr>
        </p:nvSpPr>
        <p:spPr/>
        <p:txBody>
          <a:bodyPr/>
          <a:lstStyle/>
          <a:p>
            <a:r>
              <a:rPr lang="en-US" dirty="0"/>
              <a:t>Quick review</a:t>
            </a:r>
          </a:p>
        </p:txBody>
      </p:sp>
      <p:sp>
        <p:nvSpPr>
          <p:cNvPr id="3" name="Content Placeholder 2">
            <a:extLst>
              <a:ext uri="{FF2B5EF4-FFF2-40B4-BE49-F238E27FC236}">
                <a16:creationId xmlns:a16="http://schemas.microsoft.com/office/drawing/2014/main" id="{6770F415-4A48-41BE-92BF-4933481F5060}"/>
              </a:ext>
            </a:extLst>
          </p:cNvPr>
          <p:cNvSpPr>
            <a:spLocks noGrp="1"/>
          </p:cNvSpPr>
          <p:nvPr>
            <p:ph idx="1"/>
          </p:nvPr>
        </p:nvSpPr>
        <p:spPr/>
        <p:txBody>
          <a:bodyPr/>
          <a:lstStyle/>
          <a:p>
            <a:r>
              <a:rPr lang="en-US" dirty="0"/>
              <a:t>Consider this class:</a:t>
            </a:r>
          </a:p>
        </p:txBody>
      </p:sp>
      <p:sp>
        <p:nvSpPr>
          <p:cNvPr id="5" name="TextBox 4">
            <a:extLst>
              <a:ext uri="{FF2B5EF4-FFF2-40B4-BE49-F238E27FC236}">
                <a16:creationId xmlns:a16="http://schemas.microsoft.com/office/drawing/2014/main" id="{77DD3421-CB0E-4235-9A2B-7AF96B48FD78}"/>
              </a:ext>
            </a:extLst>
          </p:cNvPr>
          <p:cNvSpPr txBox="1"/>
          <p:nvPr/>
        </p:nvSpPr>
        <p:spPr>
          <a:xfrm>
            <a:off x="223675" y="1988840"/>
            <a:ext cx="4924389" cy="4708981"/>
          </a:xfrm>
          <a:prstGeom prst="rect">
            <a:avLst/>
          </a:prstGeom>
          <a:noFill/>
        </p:spPr>
        <p:txBody>
          <a:bodyPr wrap="square">
            <a:spAutoFit/>
          </a:bodyPr>
          <a:lstStyle/>
          <a:p>
            <a:r>
              <a:rPr lang="en-US" sz="1500" dirty="0">
                <a:latin typeface="Consolas" panose="020B0609020204030204" pitchFamily="49" charset="0"/>
              </a:rPr>
              <a:t>#include &lt;iostream&gt;</a:t>
            </a:r>
          </a:p>
          <a:p>
            <a:r>
              <a:rPr lang="en-US" sz="1500" dirty="0">
                <a:latin typeface="Consolas" panose="020B0609020204030204" pitchFamily="49" charset="0"/>
              </a:rPr>
              <a:t>// Class declaration</a:t>
            </a:r>
          </a:p>
          <a:p>
            <a:r>
              <a:rPr lang="en-US" sz="1500" dirty="0">
                <a:latin typeface="Consolas" panose="020B0609020204030204" pitchFamily="49" charset="0"/>
              </a:rPr>
              <a:t>class Pair;</a:t>
            </a:r>
          </a:p>
          <a:p>
            <a:endParaRPr lang="en-US" sz="1500" dirty="0">
              <a:latin typeface="Consolas" panose="020B0609020204030204" pitchFamily="49" charset="0"/>
            </a:endParaRPr>
          </a:p>
          <a:p>
            <a:r>
              <a:rPr lang="en-US" sz="1500" dirty="0">
                <a:latin typeface="Consolas" panose="020B0609020204030204" pitchFamily="49" charset="0"/>
              </a:rPr>
              <a:t>// Function declarations</a:t>
            </a:r>
          </a:p>
          <a:p>
            <a:r>
              <a:rPr lang="en-US" sz="1500" dirty="0">
                <a:latin typeface="Consolas" panose="020B0609020204030204" pitchFamily="49" charset="0"/>
              </a:rPr>
              <a:t>std::</a:t>
            </a:r>
            <a:r>
              <a:rPr lang="en-US" sz="1500" dirty="0" err="1">
                <a:latin typeface="Consolas" panose="020B0609020204030204" pitchFamily="49" charset="0"/>
              </a:rPr>
              <a:t>ostream</a:t>
            </a:r>
            <a:r>
              <a:rPr lang="en-US" sz="1500" dirty="0">
                <a:latin typeface="Consolas" panose="020B0609020204030204" pitchFamily="49" charset="0"/>
              </a:rPr>
              <a:t> &amp;operator&lt;&lt;(</a:t>
            </a:r>
          </a:p>
          <a:p>
            <a:r>
              <a:rPr lang="en-US" sz="1500" dirty="0">
                <a:latin typeface="Consolas" panose="020B0609020204030204" pitchFamily="49" charset="0"/>
              </a:rPr>
              <a:t>    std::</a:t>
            </a:r>
            <a:r>
              <a:rPr lang="en-US" sz="1500" dirty="0" err="1">
                <a:latin typeface="Consolas" panose="020B0609020204030204" pitchFamily="49" charset="0"/>
              </a:rPr>
              <a:t>ostream</a:t>
            </a:r>
            <a:r>
              <a:rPr lang="en-US" sz="1500" dirty="0">
                <a:latin typeface="Consolas" panose="020B0609020204030204" pitchFamily="49" charset="0"/>
              </a:rPr>
              <a:t> &amp;out, Pair const &amp;p );</a:t>
            </a:r>
          </a:p>
          <a:p>
            <a:endParaRPr lang="en-US" sz="1500" dirty="0">
              <a:latin typeface="Consolas" panose="020B0609020204030204" pitchFamily="49" charset="0"/>
            </a:endParaRPr>
          </a:p>
          <a:p>
            <a:r>
              <a:rPr lang="en-US" sz="1500" dirty="0">
                <a:latin typeface="Consolas" panose="020B0609020204030204" pitchFamily="49" charset="0"/>
              </a:rPr>
              <a:t>// Class definition</a:t>
            </a:r>
          </a:p>
          <a:p>
            <a:r>
              <a:rPr lang="en-US" sz="1500" dirty="0">
                <a:latin typeface="Consolas" panose="020B0609020204030204" pitchFamily="49" charset="0"/>
              </a:rPr>
              <a:t>class Pair {</a:t>
            </a:r>
          </a:p>
          <a:p>
            <a:r>
              <a:rPr lang="en-US" sz="1500" dirty="0">
                <a:latin typeface="Consolas" panose="020B0609020204030204" pitchFamily="49" charset="0"/>
              </a:rPr>
              <a:t>    public:</a:t>
            </a:r>
          </a:p>
          <a:p>
            <a:r>
              <a:rPr lang="en-US" sz="1500" dirty="0">
                <a:latin typeface="Consolas" panose="020B0609020204030204" pitchFamily="49" charset="0"/>
              </a:rPr>
              <a:t>        Pair( int const </a:t>
            </a:r>
            <a:r>
              <a:rPr lang="en-US" sz="1500" dirty="0" err="1">
                <a:latin typeface="Consolas" panose="020B0609020204030204" pitchFamily="49" charset="0"/>
              </a:rPr>
              <a:t>new_first</a:t>
            </a:r>
            <a:r>
              <a:rPr lang="en-US" sz="1500" dirty="0">
                <a:latin typeface="Consolas" panose="020B0609020204030204" pitchFamily="49" charset="0"/>
              </a:rPr>
              <a:t>,</a:t>
            </a:r>
          </a:p>
          <a:p>
            <a:r>
              <a:rPr lang="en-US" sz="1500" dirty="0">
                <a:latin typeface="Consolas" panose="020B0609020204030204" pitchFamily="49" charset="0"/>
              </a:rPr>
              <a:t>              int const </a:t>
            </a:r>
            <a:r>
              <a:rPr lang="en-US" sz="1500" dirty="0" err="1">
                <a:latin typeface="Consolas" panose="020B0609020204030204" pitchFamily="49" charset="0"/>
              </a:rPr>
              <a:t>new_second</a:t>
            </a:r>
            <a:r>
              <a:rPr lang="en-US" sz="1500" dirty="0">
                <a:latin typeface="Consolas" panose="020B0609020204030204" pitchFamily="49" charset="0"/>
              </a:rPr>
              <a:t> );</a:t>
            </a:r>
          </a:p>
          <a:p>
            <a:r>
              <a:rPr lang="en-US" sz="1500" dirty="0">
                <a:latin typeface="Consolas" panose="020B0609020204030204" pitchFamily="49" charset="0"/>
              </a:rPr>
              <a:t>    private:</a:t>
            </a:r>
          </a:p>
          <a:p>
            <a:r>
              <a:rPr lang="en-US" sz="1500" dirty="0">
                <a:latin typeface="Consolas" panose="020B0609020204030204" pitchFamily="49" charset="0"/>
              </a:rPr>
              <a:t>        int first_;</a:t>
            </a:r>
          </a:p>
          <a:p>
            <a:r>
              <a:rPr lang="en-US" sz="1500" dirty="0">
                <a:latin typeface="Consolas" panose="020B0609020204030204" pitchFamily="49" charset="0"/>
              </a:rPr>
              <a:t>        int second_;</a:t>
            </a:r>
          </a:p>
          <a:p>
            <a:endParaRPr lang="en-US" sz="1500" dirty="0">
              <a:latin typeface="Consolas" panose="020B0609020204030204" pitchFamily="49" charset="0"/>
            </a:endParaRPr>
          </a:p>
          <a:p>
            <a:r>
              <a:rPr lang="en-US" sz="1500" dirty="0">
                <a:latin typeface="Consolas" panose="020B0609020204030204" pitchFamily="49" charset="0"/>
              </a:rPr>
              <a:t>    friend std::</a:t>
            </a:r>
            <a:r>
              <a:rPr lang="en-US" sz="1500" dirty="0" err="1">
                <a:latin typeface="Consolas" panose="020B0609020204030204" pitchFamily="49" charset="0"/>
              </a:rPr>
              <a:t>ostream</a:t>
            </a:r>
            <a:r>
              <a:rPr lang="en-US" sz="1500" dirty="0">
                <a:latin typeface="Consolas" panose="020B0609020204030204" pitchFamily="49" charset="0"/>
              </a:rPr>
              <a:t> &amp;operator&lt;&lt;(</a:t>
            </a:r>
            <a:br>
              <a:rPr lang="en-US" sz="1500" dirty="0">
                <a:latin typeface="Consolas" panose="020B0609020204030204" pitchFamily="49" charset="0"/>
              </a:rPr>
            </a:br>
            <a:r>
              <a:rPr lang="en-US" sz="1500" dirty="0">
                <a:latin typeface="Consolas" panose="020B0609020204030204" pitchFamily="49" charset="0"/>
              </a:rPr>
              <a:t>        std::</a:t>
            </a:r>
            <a:r>
              <a:rPr lang="en-US" sz="1500" dirty="0" err="1">
                <a:latin typeface="Consolas" panose="020B0609020204030204" pitchFamily="49" charset="0"/>
              </a:rPr>
              <a:t>ostream</a:t>
            </a:r>
            <a:r>
              <a:rPr lang="en-US" sz="1500" dirty="0">
                <a:latin typeface="Consolas" panose="020B0609020204030204" pitchFamily="49" charset="0"/>
              </a:rPr>
              <a:t> &amp;out, Pair const &amp;p );</a:t>
            </a:r>
          </a:p>
          <a:p>
            <a:r>
              <a:rPr lang="en-US" sz="1500" dirty="0">
                <a:latin typeface="Consolas" panose="020B0609020204030204" pitchFamily="49" charset="0"/>
              </a:rPr>
              <a:t>};</a:t>
            </a:r>
          </a:p>
        </p:txBody>
      </p:sp>
      <p:sp>
        <p:nvSpPr>
          <p:cNvPr id="6" name="TextBox 5">
            <a:extLst>
              <a:ext uri="{FF2B5EF4-FFF2-40B4-BE49-F238E27FC236}">
                <a16:creationId xmlns:a16="http://schemas.microsoft.com/office/drawing/2014/main" id="{1C6486B8-4663-4566-AB99-5292E952A3D0}"/>
              </a:ext>
            </a:extLst>
          </p:cNvPr>
          <p:cNvSpPr txBox="1"/>
          <p:nvPr/>
        </p:nvSpPr>
        <p:spPr>
          <a:xfrm>
            <a:off x="4716016" y="1875596"/>
            <a:ext cx="4427984" cy="3785652"/>
          </a:xfrm>
          <a:prstGeom prst="rect">
            <a:avLst/>
          </a:prstGeom>
          <a:noFill/>
        </p:spPr>
        <p:txBody>
          <a:bodyPr wrap="square">
            <a:spAutoFit/>
          </a:bodyPr>
          <a:lstStyle/>
          <a:p>
            <a:r>
              <a:rPr lang="en-US" sz="1500" dirty="0">
                <a:latin typeface="Consolas" panose="020B0609020204030204" pitchFamily="49" charset="0"/>
              </a:rPr>
              <a:t>// Member function definitions</a:t>
            </a:r>
          </a:p>
          <a:p>
            <a:r>
              <a:rPr lang="en-US" sz="1500" dirty="0">
                <a:latin typeface="Consolas" panose="020B0609020204030204" pitchFamily="49" charset="0"/>
              </a:rPr>
              <a:t>Pair::Pair( int const </a:t>
            </a:r>
            <a:r>
              <a:rPr lang="en-US" sz="1500" dirty="0" err="1">
                <a:latin typeface="Consolas" panose="020B0609020204030204" pitchFamily="49" charset="0"/>
              </a:rPr>
              <a:t>new_first</a:t>
            </a:r>
            <a:r>
              <a:rPr lang="en-US" sz="1500" dirty="0">
                <a:latin typeface="Consolas" panose="020B0609020204030204" pitchFamily="49" charset="0"/>
              </a:rPr>
              <a:t>,</a:t>
            </a:r>
          </a:p>
          <a:p>
            <a:r>
              <a:rPr lang="en-US" sz="1500" dirty="0">
                <a:latin typeface="Consolas" panose="020B0609020204030204" pitchFamily="49" charset="0"/>
              </a:rPr>
              <a:t>            int const </a:t>
            </a:r>
            <a:r>
              <a:rPr lang="en-US" sz="1500" dirty="0" err="1">
                <a:latin typeface="Consolas" panose="020B0609020204030204" pitchFamily="49" charset="0"/>
              </a:rPr>
              <a:t>new_second</a:t>
            </a:r>
            <a:r>
              <a:rPr lang="en-US" sz="1500" dirty="0">
                <a:latin typeface="Consolas" panose="020B0609020204030204" pitchFamily="49" charset="0"/>
              </a:rPr>
              <a:t> ):</a:t>
            </a:r>
          </a:p>
          <a:p>
            <a:r>
              <a:rPr lang="en-US" sz="1500" dirty="0">
                <a:latin typeface="Consolas" panose="020B0609020204030204" pitchFamily="49" charset="0"/>
              </a:rPr>
              <a:t>first_{ </a:t>
            </a:r>
            <a:r>
              <a:rPr lang="en-US" sz="1500" dirty="0" err="1">
                <a:latin typeface="Consolas" panose="020B0609020204030204" pitchFamily="49" charset="0"/>
              </a:rPr>
              <a:t>new_first</a:t>
            </a:r>
            <a:r>
              <a:rPr lang="en-US" sz="1500" dirty="0">
                <a:latin typeface="Consolas" panose="020B0609020204030204" pitchFamily="49" charset="0"/>
              </a:rPr>
              <a:t>},</a:t>
            </a:r>
          </a:p>
          <a:p>
            <a:r>
              <a:rPr lang="en-US" sz="1500" dirty="0">
                <a:latin typeface="Consolas" panose="020B0609020204030204" pitchFamily="49" charset="0"/>
              </a:rPr>
              <a:t>second_{ </a:t>
            </a:r>
            <a:r>
              <a:rPr lang="en-US" sz="1500" dirty="0" err="1">
                <a:latin typeface="Consolas" panose="020B0609020204030204" pitchFamily="49" charset="0"/>
              </a:rPr>
              <a:t>new_second</a:t>
            </a:r>
            <a:r>
              <a:rPr lang="en-US" sz="1500" dirty="0">
                <a:latin typeface="Consolas" panose="020B0609020204030204" pitchFamily="49" charset="0"/>
              </a:rPr>
              <a:t> } {</a:t>
            </a:r>
          </a:p>
          <a:p>
            <a:r>
              <a:rPr lang="en-US" sz="1500" dirty="0">
                <a:latin typeface="Consolas" panose="020B0609020204030204" pitchFamily="49" charset="0"/>
              </a:rPr>
              <a:t>    // Empty constructor</a:t>
            </a:r>
          </a:p>
          <a:p>
            <a:r>
              <a:rPr lang="en-US" sz="1500" dirty="0">
                <a:latin typeface="Consolas" panose="020B0609020204030204" pitchFamily="49" charset="0"/>
              </a:rPr>
              <a:t>}</a:t>
            </a:r>
          </a:p>
          <a:p>
            <a:endParaRPr lang="en-US" sz="1500" dirty="0">
              <a:latin typeface="Consolas" panose="020B0609020204030204" pitchFamily="49" charset="0"/>
            </a:endParaRPr>
          </a:p>
          <a:p>
            <a:r>
              <a:rPr lang="en-US" sz="1500" dirty="0">
                <a:latin typeface="Consolas" panose="020B0609020204030204" pitchFamily="49" charset="0"/>
              </a:rPr>
              <a:t>// Function declarations</a:t>
            </a:r>
          </a:p>
          <a:p>
            <a:r>
              <a:rPr lang="en-US" sz="1500" dirty="0">
                <a:latin typeface="Consolas" panose="020B0609020204030204" pitchFamily="49" charset="0"/>
              </a:rPr>
              <a:t>std::</a:t>
            </a:r>
            <a:r>
              <a:rPr lang="en-US" sz="1500" dirty="0" err="1">
                <a:latin typeface="Consolas" panose="020B0609020204030204" pitchFamily="49" charset="0"/>
              </a:rPr>
              <a:t>ostream</a:t>
            </a:r>
            <a:r>
              <a:rPr lang="en-US" sz="1500" dirty="0">
                <a:latin typeface="Consolas" panose="020B0609020204030204" pitchFamily="49" charset="0"/>
              </a:rPr>
              <a:t> &amp;operator&lt;&lt;(</a:t>
            </a:r>
          </a:p>
          <a:p>
            <a:r>
              <a:rPr lang="en-US" sz="1500" dirty="0">
                <a:latin typeface="Consolas" panose="020B0609020204030204" pitchFamily="49" charset="0"/>
              </a:rPr>
              <a:t>    std::</a:t>
            </a:r>
            <a:r>
              <a:rPr lang="en-US" sz="1500" dirty="0" err="1">
                <a:latin typeface="Consolas" panose="020B0609020204030204" pitchFamily="49" charset="0"/>
              </a:rPr>
              <a:t>ostream</a:t>
            </a:r>
            <a:r>
              <a:rPr lang="en-US" sz="1500" dirty="0">
                <a:latin typeface="Consolas" panose="020B0609020204030204" pitchFamily="49" charset="0"/>
              </a:rPr>
              <a:t> &amp;out, Pair const &amp;p ) {</a:t>
            </a:r>
          </a:p>
          <a:p>
            <a:r>
              <a:rPr lang="en-US" sz="1500" dirty="0">
                <a:latin typeface="Consolas" panose="020B0609020204030204" pitchFamily="49" charset="0"/>
              </a:rPr>
              <a:t>    out &lt;&lt; "(" &lt;&lt; </a:t>
            </a:r>
            <a:r>
              <a:rPr lang="en-US" sz="1500" dirty="0" err="1">
                <a:latin typeface="Consolas" panose="020B0609020204030204" pitchFamily="49" charset="0"/>
              </a:rPr>
              <a:t>p.first</a:t>
            </a:r>
            <a:r>
              <a:rPr lang="en-US" sz="1500" dirty="0">
                <a:latin typeface="Consolas" panose="020B0609020204030204" pitchFamily="49" charset="0"/>
              </a:rPr>
              <a:t>_</a:t>
            </a:r>
          </a:p>
          <a:p>
            <a:r>
              <a:rPr lang="en-US" sz="1500" dirty="0">
                <a:latin typeface="Consolas" panose="020B0609020204030204" pitchFamily="49" charset="0"/>
              </a:rPr>
              <a:t>        &lt;&lt; "," &lt;&lt; </a:t>
            </a:r>
            <a:r>
              <a:rPr lang="en-US" sz="1500" dirty="0" err="1">
                <a:latin typeface="Consolas" panose="020B0609020204030204" pitchFamily="49" charset="0"/>
              </a:rPr>
              <a:t>p.second</a:t>
            </a:r>
            <a:r>
              <a:rPr lang="en-US" sz="1500" dirty="0">
                <a:latin typeface="Consolas" panose="020B0609020204030204" pitchFamily="49" charset="0"/>
              </a:rPr>
              <a:t>_ &lt;&lt; ")";</a:t>
            </a:r>
          </a:p>
          <a:p>
            <a:endParaRPr lang="en-US" sz="1500" dirty="0">
              <a:latin typeface="Consolas" panose="020B0609020204030204" pitchFamily="49" charset="0"/>
            </a:endParaRPr>
          </a:p>
          <a:p>
            <a:r>
              <a:rPr lang="en-US" sz="1500" dirty="0">
                <a:latin typeface="Consolas" panose="020B0609020204030204" pitchFamily="49" charset="0"/>
              </a:rPr>
              <a:t>    return out;</a:t>
            </a:r>
          </a:p>
          <a:p>
            <a:r>
              <a:rPr lang="en-US" sz="1500" dirty="0">
                <a:latin typeface="Consolas" panose="020B0609020204030204" pitchFamily="49" charset="0"/>
              </a:rPr>
              <a:t>}</a:t>
            </a:r>
          </a:p>
        </p:txBody>
      </p:sp>
      <p:sp>
        <p:nvSpPr>
          <p:cNvPr id="9" name="Rectangle: Rounded Corners 8">
            <a:extLst>
              <a:ext uri="{FF2B5EF4-FFF2-40B4-BE49-F238E27FC236}">
                <a16:creationId xmlns:a16="http://schemas.microsoft.com/office/drawing/2014/main" id="{B7CEF366-DB6D-4C42-8CB2-97F3E80287AE}"/>
              </a:ext>
            </a:extLst>
          </p:cNvPr>
          <p:cNvSpPr/>
          <p:nvPr/>
        </p:nvSpPr>
        <p:spPr>
          <a:xfrm>
            <a:off x="683568" y="5861709"/>
            <a:ext cx="4176464" cy="5962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638AC947-446E-4FB6-96F4-2E2187C1C60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95888070"/>
      </p:ext>
    </p:extLst>
  </p:cSld>
  <p:clrMapOvr>
    <a:masterClrMapping/>
  </p:clrMapOvr>
  <mc:AlternateContent xmlns:mc="http://schemas.openxmlformats.org/markup-compatibility/2006" xmlns:p14="http://schemas.microsoft.com/office/powerpoint/2010/main">
    <mc:Choice Requires="p14">
      <p:transition spd="slow" p14:dur="2000" advTm="72102"/>
    </mc:Choice>
    <mc:Fallback xmlns="">
      <p:transition spd="slow" advTm="72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59D5C-837F-4EE7-BEFD-2BF4591B7689}"/>
              </a:ext>
            </a:extLst>
          </p:cNvPr>
          <p:cNvSpPr>
            <a:spLocks noGrp="1"/>
          </p:cNvSpPr>
          <p:nvPr>
            <p:ph type="title"/>
          </p:nvPr>
        </p:nvSpPr>
        <p:spPr/>
        <p:txBody>
          <a:bodyPr/>
          <a:lstStyle/>
          <a:p>
            <a:r>
              <a:rPr lang="en-US" dirty="0"/>
              <a:t>Moving</a:t>
            </a:r>
          </a:p>
        </p:txBody>
      </p:sp>
      <p:sp>
        <p:nvSpPr>
          <p:cNvPr id="3" name="Content Placeholder 2">
            <a:extLst>
              <a:ext uri="{FF2B5EF4-FFF2-40B4-BE49-F238E27FC236}">
                <a16:creationId xmlns:a16="http://schemas.microsoft.com/office/drawing/2014/main" id="{1D2BF8B1-265B-4474-B842-A853E5073ADD}"/>
              </a:ext>
            </a:extLst>
          </p:cNvPr>
          <p:cNvSpPr>
            <a:spLocks noGrp="1"/>
          </p:cNvSpPr>
          <p:nvPr>
            <p:ph idx="1"/>
          </p:nvPr>
        </p:nvSpPr>
        <p:spPr/>
        <p:txBody>
          <a:bodyPr/>
          <a:lstStyle/>
          <a:p>
            <a:r>
              <a:rPr lang="en-US" dirty="0"/>
              <a:t>What is the difference between copying and “moving”?</a:t>
            </a:r>
          </a:p>
          <a:p>
            <a:pPr lvl="1"/>
            <a:r>
              <a:rPr lang="en-US" dirty="0"/>
              <a:t>A move constructor or move operator is called when the compiler determines that:</a:t>
            </a:r>
          </a:p>
          <a:p>
            <a:pPr lvl="2"/>
            <a:r>
              <a:rPr lang="en-US" dirty="0"/>
              <a:t>The destructor will be called on the original object being copied as soon as the copy constructor exits</a:t>
            </a:r>
          </a:p>
          <a:p>
            <a:pPr lvl="2"/>
            <a:r>
              <a:rPr lang="en-US" dirty="0"/>
              <a:t>The destructor will be called on the object on the right-hand side of the assignment operator as soon as the assignment operator finishes</a:t>
            </a:r>
          </a:p>
          <a:p>
            <a:endParaRPr lang="en-US" dirty="0"/>
          </a:p>
          <a:p>
            <a:r>
              <a:rPr lang="en-US" dirty="0"/>
              <a:t>Thus, if a move constructor or move operator is being called,</a:t>
            </a:r>
            <a:br>
              <a:rPr lang="en-US" dirty="0"/>
            </a:br>
            <a:r>
              <a:rPr lang="en-US" dirty="0"/>
              <a:t>	you are guaranteed the user will never have access to that</a:t>
            </a:r>
            <a:br>
              <a:rPr lang="en-US" dirty="0"/>
            </a:br>
            <a:r>
              <a:rPr lang="en-US" dirty="0"/>
              <a:t>	object again…so long as the user isn’t playing shenanigans…</a:t>
            </a:r>
          </a:p>
          <a:p>
            <a:pPr lvl="1"/>
            <a:r>
              <a:rPr lang="en-US" dirty="0"/>
              <a:t>This means you can sometimes </a:t>
            </a:r>
            <a:r>
              <a:rPr lang="en-US" i="1" dirty="0"/>
              <a:t>move </a:t>
            </a:r>
            <a:r>
              <a:rPr lang="en-US" dirty="0"/>
              <a:t>dynamically allocated data from what is being copied rather than dynamically allocating new memory</a:t>
            </a:r>
          </a:p>
          <a:p>
            <a:endParaRPr lang="en-US" dirty="0"/>
          </a:p>
        </p:txBody>
      </p:sp>
      <p:pic>
        <p:nvPicPr>
          <p:cNvPr id="9" name="Audio 8">
            <a:hlinkClick r:id="" action="ppaction://media"/>
            <a:extLst>
              <a:ext uri="{FF2B5EF4-FFF2-40B4-BE49-F238E27FC236}">
                <a16:creationId xmlns:a16="http://schemas.microsoft.com/office/drawing/2014/main" id="{D8C5D62B-31DE-4A25-A4BC-16CB9A0C1EB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908805461"/>
      </p:ext>
    </p:extLst>
  </p:cSld>
  <p:clrMapOvr>
    <a:masterClrMapping/>
  </p:clrMapOvr>
  <mc:AlternateContent xmlns:mc="http://schemas.openxmlformats.org/markup-compatibility/2006" xmlns:p14="http://schemas.microsoft.com/office/powerpoint/2010/main">
    <mc:Choice Requires="p14">
      <p:transition spd="slow" p14:dur="2000" advTm="105313"/>
    </mc:Choice>
    <mc:Fallback xmlns="">
      <p:transition spd="slow" advTm="105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59D5C-837F-4EE7-BEFD-2BF4591B7689}"/>
              </a:ext>
            </a:extLst>
          </p:cNvPr>
          <p:cNvSpPr>
            <a:spLocks noGrp="1"/>
          </p:cNvSpPr>
          <p:nvPr>
            <p:ph type="title"/>
          </p:nvPr>
        </p:nvSpPr>
        <p:spPr/>
        <p:txBody>
          <a:bodyPr/>
          <a:lstStyle/>
          <a:p>
            <a:r>
              <a:rPr lang="en-US" dirty="0"/>
              <a:t>Moving</a:t>
            </a:r>
          </a:p>
        </p:txBody>
      </p:sp>
      <p:sp>
        <p:nvSpPr>
          <p:cNvPr id="3" name="Content Placeholder 2">
            <a:extLst>
              <a:ext uri="{FF2B5EF4-FFF2-40B4-BE49-F238E27FC236}">
                <a16:creationId xmlns:a16="http://schemas.microsoft.com/office/drawing/2014/main" id="{1D2BF8B1-265B-4474-B842-A853E5073ADD}"/>
              </a:ext>
            </a:extLst>
          </p:cNvPr>
          <p:cNvSpPr>
            <a:spLocks noGrp="1"/>
          </p:cNvSpPr>
          <p:nvPr>
            <p:ph idx="1"/>
          </p:nvPr>
        </p:nvSpPr>
        <p:spPr/>
        <p:txBody>
          <a:bodyPr/>
          <a:lstStyle/>
          <a:p>
            <a:r>
              <a:rPr lang="en-US" dirty="0"/>
              <a:t>In a sense, the move constructor and move operator are often easier to implement than the copy constructor and assignment operator</a:t>
            </a:r>
          </a:p>
          <a:p>
            <a:pPr lvl="1"/>
            <a:r>
              <a:rPr lang="en-US" dirty="0"/>
              <a:t>But we won’t go into this in this class</a:t>
            </a:r>
          </a:p>
          <a:p>
            <a:pPr lvl="1"/>
            <a:r>
              <a:rPr lang="en-US" dirty="0"/>
              <a:t>Remember, when functions are called, it’s the compiler that determines what is called—there is nothing else you need do</a:t>
            </a:r>
          </a:p>
          <a:p>
            <a:endParaRPr lang="en-US" dirty="0"/>
          </a:p>
        </p:txBody>
      </p:sp>
      <p:pic>
        <p:nvPicPr>
          <p:cNvPr id="4" name="Audio 3">
            <a:hlinkClick r:id="" action="ppaction://media"/>
            <a:extLst>
              <a:ext uri="{FF2B5EF4-FFF2-40B4-BE49-F238E27FC236}">
                <a16:creationId xmlns:a16="http://schemas.microsoft.com/office/drawing/2014/main" id="{37443489-8E0E-4BEF-BAB6-5E1826C60E9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7623868"/>
      </p:ext>
    </p:extLst>
  </p:cSld>
  <p:clrMapOvr>
    <a:masterClrMapping/>
  </p:clrMapOvr>
  <mc:AlternateContent xmlns:mc="http://schemas.openxmlformats.org/markup-compatibility/2006" xmlns:p14="http://schemas.microsoft.com/office/powerpoint/2010/main">
    <mc:Choice Requires="p14">
      <p:transition spd="slow" p14:dur="2000" advTm="77001"/>
    </mc:Choice>
    <mc:Fallback xmlns="">
      <p:transition spd="slow" advTm="77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A4828-C635-4C6D-8489-4B3159C8D633}"/>
              </a:ext>
            </a:extLst>
          </p:cNvPr>
          <p:cNvSpPr>
            <a:spLocks noGrp="1"/>
          </p:cNvSpPr>
          <p:nvPr>
            <p:ph type="title"/>
          </p:nvPr>
        </p:nvSpPr>
        <p:spPr/>
        <p:txBody>
          <a:bodyPr/>
          <a:lstStyle/>
          <a:p>
            <a:r>
              <a:rPr lang="en-US" dirty="0"/>
              <a:t>Humorously…</a:t>
            </a:r>
          </a:p>
        </p:txBody>
      </p:sp>
      <p:sp>
        <p:nvSpPr>
          <p:cNvPr id="3" name="Content Placeholder 2">
            <a:extLst>
              <a:ext uri="{FF2B5EF4-FFF2-40B4-BE49-F238E27FC236}">
                <a16:creationId xmlns:a16="http://schemas.microsoft.com/office/drawing/2014/main" id="{FED83C27-7F2C-482A-AB40-A1FEB7CE4A54}"/>
              </a:ext>
            </a:extLst>
          </p:cNvPr>
          <p:cNvSpPr>
            <a:spLocks noGrp="1"/>
          </p:cNvSpPr>
          <p:nvPr>
            <p:ph idx="1"/>
          </p:nvPr>
        </p:nvSpPr>
        <p:spPr/>
        <p:txBody>
          <a:bodyPr/>
          <a:lstStyle/>
          <a:p>
            <a:r>
              <a:rPr lang="en-US" dirty="0"/>
              <a:t>We’ve been constructing, copying, assigning, moving </a:t>
            </a:r>
          </a:p>
          <a:p>
            <a:pPr lvl="1"/>
            <a:r>
              <a:rPr lang="en-US" dirty="0"/>
              <a:t>Some of you may have noticed:</a:t>
            </a:r>
            <a:br>
              <a:rPr lang="en-US" dirty="0"/>
            </a:br>
            <a:r>
              <a:rPr lang="en-US" dirty="0"/>
              <a:t>      we haven’t yet any means of accessing the array!</a:t>
            </a:r>
          </a:p>
          <a:p>
            <a:pPr lvl="1"/>
            <a:endParaRPr lang="en-US" dirty="0"/>
          </a:p>
          <a:p>
            <a:r>
              <a:rPr lang="en-US" dirty="0"/>
              <a:t>We will now introduce two member functions to do this</a:t>
            </a:r>
          </a:p>
          <a:p>
            <a:pPr marL="800100" lvl="2" indent="0">
              <a:buNone/>
            </a:pPr>
            <a:endParaRPr lang="en-US" dirty="0">
              <a:latin typeface="Consolas" panose="020B0609020204030204" pitchFamily="49" charset="0"/>
            </a:endParaRPr>
          </a:p>
        </p:txBody>
      </p:sp>
      <p:sp>
        <p:nvSpPr>
          <p:cNvPr id="6" name="TextBox 5">
            <a:extLst>
              <a:ext uri="{FF2B5EF4-FFF2-40B4-BE49-F238E27FC236}">
                <a16:creationId xmlns:a16="http://schemas.microsoft.com/office/drawing/2014/main" id="{929A9FD3-694E-43FE-BCE2-47CA32D5E88E}"/>
              </a:ext>
            </a:extLst>
          </p:cNvPr>
          <p:cNvSpPr txBox="1"/>
          <p:nvPr/>
        </p:nvSpPr>
        <p:spPr>
          <a:xfrm>
            <a:off x="1259632" y="4149080"/>
            <a:ext cx="7128792" cy="1554272"/>
          </a:xfrm>
          <a:prstGeom prst="rect">
            <a:avLst/>
          </a:prstGeom>
          <a:noFill/>
        </p:spPr>
        <p:txBody>
          <a:bodyPr wrap="square">
            <a:spAutoFit/>
          </a:bodyPr>
          <a:lstStyle/>
          <a:p>
            <a:pPr indent="-114300"/>
            <a:r>
              <a:rPr lang="en-US" sz="1900" dirty="0">
                <a:latin typeface="Consolas" panose="020B0609020204030204" pitchFamily="49" charset="0"/>
              </a:rPr>
              <a:t>double  operator[]( std::</a:t>
            </a:r>
            <a:r>
              <a:rPr lang="en-US" sz="1900" dirty="0" err="1">
                <a:latin typeface="Consolas" panose="020B0609020204030204" pitchFamily="49" charset="0"/>
              </a:rPr>
              <a:t>size_t</a:t>
            </a:r>
            <a:r>
              <a:rPr lang="en-US" sz="1900" dirty="0">
                <a:latin typeface="Consolas" panose="020B0609020204030204" pitchFamily="49" charset="0"/>
              </a:rPr>
              <a:t> k ) const;</a:t>
            </a:r>
          </a:p>
          <a:p>
            <a:pPr indent="-114300"/>
            <a:r>
              <a:rPr lang="en-US" sz="1900" dirty="0">
                <a:latin typeface="Consolas" panose="020B0609020204030204" pitchFamily="49" charset="0"/>
              </a:rPr>
              <a:t>double &amp;operator[]( std::</a:t>
            </a:r>
            <a:r>
              <a:rPr lang="en-US" sz="1900" dirty="0" err="1">
                <a:latin typeface="Consolas" panose="020B0609020204030204" pitchFamily="49" charset="0"/>
              </a:rPr>
              <a:t>size_t</a:t>
            </a:r>
            <a:r>
              <a:rPr lang="en-US" sz="1900" dirty="0">
                <a:latin typeface="Consolas" panose="020B0609020204030204" pitchFamily="49" charset="0"/>
              </a:rPr>
              <a:t> k );</a:t>
            </a:r>
          </a:p>
          <a:p>
            <a:pPr indent="-114300"/>
            <a:endParaRPr lang="en-US" sz="1900" dirty="0">
              <a:latin typeface="Consolas" panose="020B0609020204030204" pitchFamily="49" charset="0"/>
            </a:endParaRPr>
          </a:p>
          <a:p>
            <a:pPr indent="-114300"/>
            <a:r>
              <a:rPr lang="en-US" sz="1900" dirty="0">
                <a:latin typeface="Consolas" panose="020B0609020204030204" pitchFamily="49" charset="0"/>
              </a:rPr>
              <a:t>double  at( std::</a:t>
            </a:r>
            <a:r>
              <a:rPr lang="en-US" sz="1900" dirty="0" err="1">
                <a:latin typeface="Consolas" panose="020B0609020204030204" pitchFamily="49" charset="0"/>
              </a:rPr>
              <a:t>size_t</a:t>
            </a:r>
            <a:r>
              <a:rPr lang="en-US" sz="1900" dirty="0">
                <a:latin typeface="Consolas" panose="020B0609020204030204" pitchFamily="49" charset="0"/>
              </a:rPr>
              <a:t> k ) const;</a:t>
            </a:r>
          </a:p>
          <a:p>
            <a:pPr indent="-114300"/>
            <a:r>
              <a:rPr lang="en-US" sz="1900" dirty="0">
                <a:latin typeface="Consolas" panose="020B0609020204030204" pitchFamily="49" charset="0"/>
              </a:rPr>
              <a:t>double &amp;at( std::</a:t>
            </a:r>
            <a:r>
              <a:rPr lang="en-US" sz="1900" dirty="0" err="1">
                <a:latin typeface="Consolas" panose="020B0609020204030204" pitchFamily="49" charset="0"/>
              </a:rPr>
              <a:t>size_t</a:t>
            </a:r>
            <a:r>
              <a:rPr lang="en-US" sz="1900" dirty="0">
                <a:latin typeface="Consolas" panose="020B0609020204030204" pitchFamily="49" charset="0"/>
              </a:rPr>
              <a:t> k );</a:t>
            </a:r>
          </a:p>
        </p:txBody>
      </p:sp>
      <p:pic>
        <p:nvPicPr>
          <p:cNvPr id="8" name="Audio 7">
            <a:hlinkClick r:id="" action="ppaction://media"/>
            <a:extLst>
              <a:ext uri="{FF2B5EF4-FFF2-40B4-BE49-F238E27FC236}">
                <a16:creationId xmlns:a16="http://schemas.microsoft.com/office/drawing/2014/main" id="{FE5440A6-28A4-4494-A995-52606552BC0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9954240"/>
      </p:ext>
    </p:extLst>
  </p:cSld>
  <p:clrMapOvr>
    <a:masterClrMapping/>
  </p:clrMapOvr>
  <mc:AlternateContent xmlns:mc="http://schemas.openxmlformats.org/markup-compatibility/2006" xmlns:p14="http://schemas.microsoft.com/office/powerpoint/2010/main">
    <mc:Choice Requires="p14">
      <p:transition spd="slow" p14:dur="2000" advTm="50686"/>
    </mc:Choice>
    <mc:Fallback xmlns="">
      <p:transition spd="slow" advTm="50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A4828-C635-4C6D-8489-4B3159C8D633}"/>
              </a:ext>
            </a:extLst>
          </p:cNvPr>
          <p:cNvSpPr>
            <a:spLocks noGrp="1"/>
          </p:cNvSpPr>
          <p:nvPr>
            <p:ph type="title"/>
          </p:nvPr>
        </p:nvSpPr>
        <p:spPr/>
        <p:txBody>
          <a:bodyPr/>
          <a:lstStyle/>
          <a:p>
            <a:r>
              <a:rPr lang="en-US" dirty="0"/>
              <a:t>Accessing the array</a:t>
            </a:r>
          </a:p>
        </p:txBody>
      </p:sp>
      <p:sp>
        <p:nvSpPr>
          <p:cNvPr id="3" name="Content Placeholder 2">
            <a:extLst>
              <a:ext uri="{FF2B5EF4-FFF2-40B4-BE49-F238E27FC236}">
                <a16:creationId xmlns:a16="http://schemas.microsoft.com/office/drawing/2014/main" id="{FED83C27-7F2C-482A-AB40-A1FEB7CE4A54}"/>
              </a:ext>
            </a:extLst>
          </p:cNvPr>
          <p:cNvSpPr>
            <a:spLocks noGrp="1"/>
          </p:cNvSpPr>
          <p:nvPr>
            <p:ph idx="1"/>
          </p:nvPr>
        </p:nvSpPr>
        <p:spPr/>
        <p:txBody>
          <a:bodyPr/>
          <a:lstStyle/>
          <a:p>
            <a:r>
              <a:rPr lang="en-US" dirty="0"/>
              <a:t>Here are examples of each:</a:t>
            </a:r>
          </a:p>
          <a:p>
            <a:pPr marL="800100" lvl="2" indent="0">
              <a:buNone/>
            </a:pPr>
            <a:r>
              <a:rPr lang="en-US" sz="1750" dirty="0">
                <a:latin typeface="Consolas" panose="020B0609020204030204" pitchFamily="49" charset="0"/>
              </a:rPr>
              <a:t>int main() {</a:t>
            </a:r>
          </a:p>
          <a:p>
            <a:pPr marL="800100" lvl="2" indent="0">
              <a:buNone/>
            </a:pPr>
            <a:r>
              <a:rPr lang="en-US" sz="1750" dirty="0">
                <a:latin typeface="Consolas" panose="020B0609020204030204" pitchFamily="49" charset="0"/>
              </a:rPr>
              <a:t>    Array data{ 10 };</a:t>
            </a:r>
          </a:p>
          <a:p>
            <a:pPr marL="800100" lvl="2" indent="0">
              <a:buNone/>
            </a:pPr>
            <a:r>
              <a:rPr lang="en-US" sz="1750" dirty="0">
                <a:latin typeface="Consolas" panose="020B0609020204030204" pitchFamily="49" charset="0"/>
              </a:rPr>
              <a:t>    Array </a:t>
            </a:r>
            <a:r>
              <a:rPr lang="en-US" sz="1750" dirty="0" err="1">
                <a:latin typeface="Consolas" panose="020B0609020204030204" pitchFamily="49" charset="0"/>
              </a:rPr>
              <a:t>more_data</a:t>
            </a:r>
            <a:r>
              <a:rPr lang="en-US" sz="1750" dirty="0">
                <a:latin typeface="Consolas" panose="020B0609020204030204" pitchFamily="49" charset="0"/>
              </a:rPr>
              <a:t>{ 10 };</a:t>
            </a:r>
          </a:p>
          <a:p>
            <a:pPr marL="800100" lvl="2" indent="0">
              <a:buNone/>
            </a:pPr>
            <a:endParaRPr lang="en-US" sz="1750" dirty="0">
              <a:latin typeface="Consolas" panose="020B0609020204030204" pitchFamily="49" charset="0"/>
            </a:endParaRPr>
          </a:p>
          <a:p>
            <a:pPr marL="800100" lvl="2" indent="0">
              <a:buNone/>
            </a:pPr>
            <a:r>
              <a:rPr lang="en-US" sz="1750" dirty="0">
                <a:latin typeface="Consolas" panose="020B0609020204030204" pitchFamily="49" charset="0"/>
              </a:rPr>
              <a:t>    for ( std::</a:t>
            </a:r>
            <a:r>
              <a:rPr lang="en-US" sz="1750" dirty="0" err="1">
                <a:latin typeface="Consolas" panose="020B0609020204030204" pitchFamily="49" charset="0"/>
              </a:rPr>
              <a:t>size_t</a:t>
            </a:r>
            <a:r>
              <a:rPr lang="en-US" sz="1750" dirty="0">
                <a:latin typeface="Consolas" panose="020B0609020204030204" pitchFamily="49" charset="0"/>
              </a:rPr>
              <a:t> k{0}; k &lt; 10; ++k ) {</a:t>
            </a:r>
          </a:p>
          <a:p>
            <a:pPr marL="800100" lvl="2" indent="0">
              <a:buNone/>
            </a:pPr>
            <a:r>
              <a:rPr lang="en-US" sz="1750" dirty="0">
                <a:latin typeface="Consolas" panose="020B0609020204030204" pitchFamily="49" charset="0"/>
              </a:rPr>
              <a:t>        data[k] = k*k;</a:t>
            </a:r>
          </a:p>
          <a:p>
            <a:pPr marL="800100" lvl="2" indent="0">
              <a:buNone/>
            </a:pPr>
            <a:r>
              <a:rPr lang="en-US" sz="1750" dirty="0">
                <a:latin typeface="Consolas" panose="020B0609020204030204" pitchFamily="49" charset="0"/>
              </a:rPr>
              <a:t>        more_data.at( k ) = k*k*k;</a:t>
            </a:r>
          </a:p>
          <a:p>
            <a:pPr marL="800100" lvl="2" indent="0">
              <a:buNone/>
            </a:pPr>
            <a:r>
              <a:rPr lang="en-US" sz="1750" dirty="0">
                <a:latin typeface="Consolas" panose="020B0609020204030204" pitchFamily="49" charset="0"/>
              </a:rPr>
              <a:t>    }</a:t>
            </a:r>
          </a:p>
          <a:p>
            <a:pPr marL="800100" lvl="2" indent="0">
              <a:buNone/>
            </a:pPr>
            <a:endParaRPr lang="en-US" sz="1750" dirty="0">
              <a:latin typeface="Consolas" panose="020B0609020204030204" pitchFamily="49" charset="0"/>
            </a:endParaRPr>
          </a:p>
          <a:p>
            <a:pPr marL="800100" lvl="2" indent="0">
              <a:buNone/>
            </a:pPr>
            <a:r>
              <a:rPr lang="en-US" sz="1750" dirty="0">
                <a:latin typeface="Consolas" panose="020B0609020204030204" pitchFamily="49" charset="0"/>
              </a:rPr>
              <a:t>    for ( std::</a:t>
            </a:r>
            <a:r>
              <a:rPr lang="en-US" sz="1750" dirty="0" err="1">
                <a:latin typeface="Consolas" panose="020B0609020204030204" pitchFamily="49" charset="0"/>
              </a:rPr>
              <a:t>size_t</a:t>
            </a:r>
            <a:r>
              <a:rPr lang="en-US" sz="1750" dirty="0">
                <a:latin typeface="Consolas" panose="020B0609020204030204" pitchFamily="49" charset="0"/>
              </a:rPr>
              <a:t> k{0}; k &lt; 10; ++k ) {</a:t>
            </a:r>
          </a:p>
          <a:p>
            <a:pPr marL="800100" lvl="2" indent="0">
              <a:buNone/>
            </a:pPr>
            <a:r>
              <a:rPr lang="en-US" sz="1750" dirty="0">
                <a:latin typeface="Consolas" panose="020B0609020204030204" pitchFamily="49" charset="0"/>
              </a:rPr>
              <a:t>        std::</a:t>
            </a:r>
            <a:r>
              <a:rPr lang="en-US" sz="1750" dirty="0" err="1">
                <a:latin typeface="Consolas" panose="020B0609020204030204" pitchFamily="49" charset="0"/>
              </a:rPr>
              <a:t>cout</a:t>
            </a:r>
            <a:r>
              <a:rPr lang="en-US" sz="1750" dirty="0">
                <a:latin typeface="Consolas" panose="020B0609020204030204" pitchFamily="49" charset="0"/>
              </a:rPr>
              <a:t> &lt;&lt; data[k] &lt;&lt; "\t" &lt;&lt; more_data.at( k ) </a:t>
            </a:r>
          </a:p>
          <a:p>
            <a:pPr marL="800100" lvl="2" indent="0">
              <a:buNone/>
            </a:pPr>
            <a:r>
              <a:rPr lang="en-US" sz="1750" dirty="0">
                <a:latin typeface="Consolas" panose="020B0609020204030204" pitchFamily="49" charset="0"/>
              </a:rPr>
              <a:t>                  &lt;&lt; std::</a:t>
            </a:r>
            <a:r>
              <a:rPr lang="en-US" sz="1750" dirty="0" err="1">
                <a:latin typeface="Consolas" panose="020B0609020204030204" pitchFamily="49" charset="0"/>
              </a:rPr>
              <a:t>endl</a:t>
            </a:r>
            <a:r>
              <a:rPr lang="en-US" sz="1750" dirty="0">
                <a:latin typeface="Consolas" panose="020B0609020204030204" pitchFamily="49" charset="0"/>
              </a:rPr>
              <a:t>;</a:t>
            </a:r>
          </a:p>
          <a:p>
            <a:pPr marL="800100" lvl="2" indent="0">
              <a:buNone/>
            </a:pPr>
            <a:r>
              <a:rPr lang="en-US" sz="1750" dirty="0">
                <a:latin typeface="Consolas" panose="020B0609020204030204" pitchFamily="49" charset="0"/>
              </a:rPr>
              <a:t>    }</a:t>
            </a:r>
          </a:p>
          <a:p>
            <a:pPr marL="800100" lvl="2" indent="0">
              <a:buNone/>
            </a:pPr>
            <a:r>
              <a:rPr lang="en-US" sz="1750" dirty="0">
                <a:latin typeface="Consolas" panose="020B0609020204030204" pitchFamily="49" charset="0"/>
              </a:rPr>
              <a:t>    return 0;</a:t>
            </a:r>
          </a:p>
          <a:p>
            <a:pPr marL="800100" lvl="2" indent="0">
              <a:buNone/>
            </a:pPr>
            <a:r>
              <a:rPr lang="en-US" sz="1750" dirty="0">
                <a:latin typeface="Consolas" panose="020B0609020204030204" pitchFamily="49" charset="0"/>
              </a:rPr>
              <a:t>}</a:t>
            </a:r>
          </a:p>
          <a:p>
            <a:pPr marL="800100" lvl="2" indent="0">
              <a:buNone/>
            </a:pPr>
            <a:endParaRPr lang="en-US" dirty="0">
              <a:latin typeface="Consolas" panose="020B0609020204030204" pitchFamily="49" charset="0"/>
            </a:endParaRPr>
          </a:p>
        </p:txBody>
      </p:sp>
      <p:sp>
        <p:nvSpPr>
          <p:cNvPr id="8" name="TextBox 7">
            <a:extLst>
              <a:ext uri="{FF2B5EF4-FFF2-40B4-BE49-F238E27FC236}">
                <a16:creationId xmlns:a16="http://schemas.microsoft.com/office/drawing/2014/main" id="{591F41D1-91AE-4AE1-B602-8833F17BE1BB}"/>
              </a:ext>
            </a:extLst>
          </p:cNvPr>
          <p:cNvSpPr txBox="1"/>
          <p:nvPr/>
        </p:nvSpPr>
        <p:spPr>
          <a:xfrm>
            <a:off x="6719218" y="1221479"/>
            <a:ext cx="2088232" cy="3139321"/>
          </a:xfrm>
          <a:prstGeom prst="rect">
            <a:avLst/>
          </a:prstGeom>
          <a:noFill/>
        </p:spPr>
        <p:txBody>
          <a:bodyPr wrap="square">
            <a:spAutoFit/>
          </a:bodyPr>
          <a:lstStyle/>
          <a:p>
            <a:pPr indent="-114300"/>
            <a:r>
              <a:rPr lang="en-US" dirty="0">
                <a:solidFill>
                  <a:srgbClr val="0070C0"/>
                </a:solidFill>
                <a:latin typeface="Georgia" panose="02040502050405020303" pitchFamily="18" charset="0"/>
                <a:ea typeface="Cambria" panose="02040503050406030204" pitchFamily="18" charset="0"/>
              </a:rPr>
              <a:t>Output:</a:t>
            </a:r>
          </a:p>
          <a:p>
            <a:pPr indent="-114300"/>
            <a:r>
              <a:rPr lang="en-US" dirty="0">
                <a:solidFill>
                  <a:srgbClr val="0070C0"/>
                </a:solidFill>
                <a:latin typeface="Consolas" panose="020B0609020204030204" pitchFamily="49" charset="0"/>
              </a:rPr>
              <a:t>    0       0</a:t>
            </a:r>
          </a:p>
          <a:p>
            <a:pPr indent="-114300"/>
            <a:r>
              <a:rPr lang="en-US" dirty="0">
                <a:solidFill>
                  <a:srgbClr val="0070C0"/>
                </a:solidFill>
                <a:latin typeface="Consolas" panose="020B0609020204030204" pitchFamily="49" charset="0"/>
              </a:rPr>
              <a:t>    1       1</a:t>
            </a:r>
          </a:p>
          <a:p>
            <a:pPr indent="-114300"/>
            <a:r>
              <a:rPr lang="en-US" dirty="0">
                <a:solidFill>
                  <a:srgbClr val="0070C0"/>
                </a:solidFill>
                <a:latin typeface="Consolas" panose="020B0609020204030204" pitchFamily="49" charset="0"/>
              </a:rPr>
              <a:t>    4       8</a:t>
            </a:r>
          </a:p>
          <a:p>
            <a:pPr indent="-114300"/>
            <a:r>
              <a:rPr lang="en-US" dirty="0">
                <a:solidFill>
                  <a:srgbClr val="0070C0"/>
                </a:solidFill>
                <a:latin typeface="Consolas" panose="020B0609020204030204" pitchFamily="49" charset="0"/>
              </a:rPr>
              <a:t>    9       27</a:t>
            </a:r>
          </a:p>
          <a:p>
            <a:pPr indent="-114300"/>
            <a:r>
              <a:rPr lang="en-US" dirty="0">
                <a:solidFill>
                  <a:srgbClr val="0070C0"/>
                </a:solidFill>
                <a:latin typeface="Consolas" panose="020B0609020204030204" pitchFamily="49" charset="0"/>
              </a:rPr>
              <a:t>    16      64</a:t>
            </a:r>
          </a:p>
          <a:p>
            <a:pPr indent="-114300"/>
            <a:r>
              <a:rPr lang="en-US" dirty="0">
                <a:solidFill>
                  <a:srgbClr val="0070C0"/>
                </a:solidFill>
                <a:latin typeface="Consolas" panose="020B0609020204030204" pitchFamily="49" charset="0"/>
              </a:rPr>
              <a:t>    25      125</a:t>
            </a:r>
          </a:p>
          <a:p>
            <a:pPr indent="-114300"/>
            <a:r>
              <a:rPr lang="en-US" dirty="0">
                <a:solidFill>
                  <a:srgbClr val="0070C0"/>
                </a:solidFill>
                <a:latin typeface="Consolas" panose="020B0609020204030204" pitchFamily="49" charset="0"/>
              </a:rPr>
              <a:t>    36      216</a:t>
            </a:r>
          </a:p>
          <a:p>
            <a:pPr indent="-114300"/>
            <a:r>
              <a:rPr lang="en-US" dirty="0">
                <a:solidFill>
                  <a:srgbClr val="0070C0"/>
                </a:solidFill>
                <a:latin typeface="Consolas" panose="020B0609020204030204" pitchFamily="49" charset="0"/>
              </a:rPr>
              <a:t>    49      343</a:t>
            </a:r>
          </a:p>
          <a:p>
            <a:pPr indent="-114300"/>
            <a:r>
              <a:rPr lang="en-US" dirty="0">
                <a:solidFill>
                  <a:srgbClr val="0070C0"/>
                </a:solidFill>
                <a:latin typeface="Consolas" panose="020B0609020204030204" pitchFamily="49" charset="0"/>
              </a:rPr>
              <a:t>    64      512</a:t>
            </a:r>
          </a:p>
          <a:p>
            <a:pPr indent="-114300"/>
            <a:r>
              <a:rPr lang="en-US" dirty="0">
                <a:solidFill>
                  <a:srgbClr val="0070C0"/>
                </a:solidFill>
                <a:latin typeface="Consolas" panose="020B0609020204030204" pitchFamily="49" charset="0"/>
              </a:rPr>
              <a:t>    81      729</a:t>
            </a:r>
          </a:p>
        </p:txBody>
      </p:sp>
      <p:sp>
        <p:nvSpPr>
          <p:cNvPr id="9" name="Rectangle: Rounded Corners 8">
            <a:extLst>
              <a:ext uri="{FF2B5EF4-FFF2-40B4-BE49-F238E27FC236}">
                <a16:creationId xmlns:a16="http://schemas.microsoft.com/office/drawing/2014/main" id="{0548DCB3-82D8-445A-8467-017CA189D5A0}"/>
              </a:ext>
            </a:extLst>
          </p:cNvPr>
          <p:cNvSpPr/>
          <p:nvPr/>
        </p:nvSpPr>
        <p:spPr>
          <a:xfrm>
            <a:off x="2267744" y="3561723"/>
            <a:ext cx="3312368" cy="64807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496F464E-DB03-4DE4-BEA9-E84902BFDD88}"/>
              </a:ext>
            </a:extLst>
          </p:cNvPr>
          <p:cNvSpPr/>
          <p:nvPr/>
        </p:nvSpPr>
        <p:spPr>
          <a:xfrm>
            <a:off x="2267744" y="5179770"/>
            <a:ext cx="6050756" cy="64807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hlinkClick r:id="" action="ppaction://media"/>
            <a:extLst>
              <a:ext uri="{FF2B5EF4-FFF2-40B4-BE49-F238E27FC236}">
                <a16:creationId xmlns:a16="http://schemas.microsoft.com/office/drawing/2014/main" id="{4440A844-047A-4A8F-8E52-7AE47F454D0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16826467"/>
      </p:ext>
    </p:extLst>
  </p:cSld>
  <p:clrMapOvr>
    <a:masterClrMapping/>
  </p:clrMapOvr>
  <mc:AlternateContent xmlns:mc="http://schemas.openxmlformats.org/markup-compatibility/2006" xmlns:p14="http://schemas.microsoft.com/office/powerpoint/2010/main">
    <mc:Choice Requires="p14">
      <p:transition spd="slow" p14:dur="2000" advTm="88216"/>
    </mc:Choice>
    <mc:Fallback xmlns="">
      <p:transition spd="slow" advTm="88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4"/>
                </p:tgtEl>
              </p:cMediaNode>
            </p:audio>
          </p:childTnLst>
        </p:cTn>
      </p:par>
    </p:tnLst>
    <p:bldLst>
      <p:bldP spid="8" grpId="0"/>
      <p:bldP spid="9" grpId="0" animBg="1"/>
      <p:bldP spid="9" grpId="1"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A4828-C635-4C6D-8489-4B3159C8D633}"/>
              </a:ext>
            </a:extLst>
          </p:cNvPr>
          <p:cNvSpPr>
            <a:spLocks noGrp="1"/>
          </p:cNvSpPr>
          <p:nvPr>
            <p:ph type="title"/>
          </p:nvPr>
        </p:nvSpPr>
        <p:spPr/>
        <p:txBody>
          <a:bodyPr/>
          <a:lstStyle/>
          <a:p>
            <a:r>
              <a:rPr lang="en-US" dirty="0"/>
              <a:t>Range checking?</a:t>
            </a:r>
          </a:p>
        </p:txBody>
      </p:sp>
      <p:sp>
        <p:nvSpPr>
          <p:cNvPr id="3" name="Content Placeholder 2">
            <a:extLst>
              <a:ext uri="{FF2B5EF4-FFF2-40B4-BE49-F238E27FC236}">
                <a16:creationId xmlns:a16="http://schemas.microsoft.com/office/drawing/2014/main" id="{FED83C27-7F2C-482A-AB40-A1FEB7CE4A54}"/>
              </a:ext>
            </a:extLst>
          </p:cNvPr>
          <p:cNvSpPr>
            <a:spLocks noGrp="1"/>
          </p:cNvSpPr>
          <p:nvPr>
            <p:ph idx="1"/>
          </p:nvPr>
        </p:nvSpPr>
        <p:spPr/>
        <p:txBody>
          <a:bodyPr/>
          <a:lstStyle/>
          <a:p>
            <a:r>
              <a:rPr lang="en-US" dirty="0"/>
              <a:t>The first difference between these two is range checking:</a:t>
            </a:r>
          </a:p>
          <a:p>
            <a:pPr lvl="1"/>
            <a:r>
              <a:rPr lang="en-US" dirty="0"/>
              <a:t>Using the indexing operator, no range checking is performed</a:t>
            </a:r>
          </a:p>
          <a:p>
            <a:pPr lvl="2"/>
            <a:r>
              <a:rPr lang="en-US" dirty="0"/>
              <a:t>This is faster, but no protections are available if a mistake is made</a:t>
            </a:r>
          </a:p>
          <a:p>
            <a:pPr lvl="1"/>
            <a:r>
              <a:rPr lang="en-US" dirty="0"/>
              <a:t>Using the </a:t>
            </a:r>
            <a:r>
              <a:rPr lang="en-US" dirty="0">
                <a:latin typeface="Consolas" panose="020B0609020204030204" pitchFamily="49" charset="0"/>
              </a:rPr>
              <a:t>at(…)</a:t>
            </a:r>
            <a:r>
              <a:rPr lang="en-US" dirty="0"/>
              <a:t> function, we will check to make sure that the argument is within the range of the array</a:t>
            </a:r>
          </a:p>
          <a:p>
            <a:pPr lvl="2"/>
            <a:r>
              <a:rPr lang="en-US" dirty="0"/>
              <a:t>That is, between </a:t>
            </a:r>
            <a:r>
              <a:rPr lang="en-US" dirty="0">
                <a:latin typeface="Consolas" panose="020B0609020204030204" pitchFamily="49" charset="0"/>
              </a:rPr>
              <a:t>0</a:t>
            </a:r>
            <a:r>
              <a:rPr lang="en-US" dirty="0"/>
              <a:t> and </a:t>
            </a:r>
            <a:r>
              <a:rPr lang="en-US" dirty="0">
                <a:latin typeface="Consolas" panose="020B0609020204030204" pitchFamily="49" charset="0"/>
              </a:rPr>
              <a:t>capacity() - 1</a:t>
            </a:r>
          </a:p>
          <a:p>
            <a:pPr lvl="1"/>
            <a:endParaRPr lang="en-US" dirty="0"/>
          </a:p>
        </p:txBody>
      </p:sp>
      <p:sp>
        <p:nvSpPr>
          <p:cNvPr id="9" name="TextBox 8">
            <a:extLst>
              <a:ext uri="{FF2B5EF4-FFF2-40B4-BE49-F238E27FC236}">
                <a16:creationId xmlns:a16="http://schemas.microsoft.com/office/drawing/2014/main" id="{2714F6E5-28ED-4B4B-A11B-85D48ADDC6E3}"/>
              </a:ext>
            </a:extLst>
          </p:cNvPr>
          <p:cNvSpPr txBox="1"/>
          <p:nvPr/>
        </p:nvSpPr>
        <p:spPr>
          <a:xfrm>
            <a:off x="1259632" y="4149080"/>
            <a:ext cx="7128792" cy="1554272"/>
          </a:xfrm>
          <a:prstGeom prst="rect">
            <a:avLst/>
          </a:prstGeom>
          <a:noFill/>
        </p:spPr>
        <p:txBody>
          <a:bodyPr wrap="square">
            <a:spAutoFit/>
          </a:bodyPr>
          <a:lstStyle/>
          <a:p>
            <a:pPr indent="-114300"/>
            <a:r>
              <a:rPr lang="en-US" sz="1900" dirty="0">
                <a:latin typeface="Consolas" panose="020B0609020204030204" pitchFamily="49" charset="0"/>
              </a:rPr>
              <a:t>double  operator[]( std::</a:t>
            </a:r>
            <a:r>
              <a:rPr lang="en-US" sz="1900" dirty="0" err="1">
                <a:latin typeface="Consolas" panose="020B0609020204030204" pitchFamily="49" charset="0"/>
              </a:rPr>
              <a:t>size_t</a:t>
            </a:r>
            <a:r>
              <a:rPr lang="en-US" sz="1900" dirty="0">
                <a:latin typeface="Consolas" panose="020B0609020204030204" pitchFamily="49" charset="0"/>
              </a:rPr>
              <a:t> k ) const;</a:t>
            </a:r>
          </a:p>
          <a:p>
            <a:pPr indent="-114300"/>
            <a:r>
              <a:rPr lang="en-US" sz="1900" dirty="0">
                <a:latin typeface="Consolas" panose="020B0609020204030204" pitchFamily="49" charset="0"/>
              </a:rPr>
              <a:t>double &amp;operator[]( std::</a:t>
            </a:r>
            <a:r>
              <a:rPr lang="en-US" sz="1900" dirty="0" err="1">
                <a:latin typeface="Consolas" panose="020B0609020204030204" pitchFamily="49" charset="0"/>
              </a:rPr>
              <a:t>size_t</a:t>
            </a:r>
            <a:r>
              <a:rPr lang="en-US" sz="1900" dirty="0">
                <a:latin typeface="Consolas" panose="020B0609020204030204" pitchFamily="49" charset="0"/>
              </a:rPr>
              <a:t> k );</a:t>
            </a:r>
          </a:p>
          <a:p>
            <a:pPr indent="-114300"/>
            <a:endParaRPr lang="en-US" sz="1900" dirty="0">
              <a:latin typeface="Consolas" panose="020B0609020204030204" pitchFamily="49" charset="0"/>
            </a:endParaRPr>
          </a:p>
          <a:p>
            <a:pPr indent="-114300"/>
            <a:r>
              <a:rPr lang="en-US" sz="1900" dirty="0">
                <a:latin typeface="Consolas" panose="020B0609020204030204" pitchFamily="49" charset="0"/>
              </a:rPr>
              <a:t>double  at( std::</a:t>
            </a:r>
            <a:r>
              <a:rPr lang="en-US" sz="1900" dirty="0" err="1">
                <a:latin typeface="Consolas" panose="020B0609020204030204" pitchFamily="49" charset="0"/>
              </a:rPr>
              <a:t>size_t</a:t>
            </a:r>
            <a:r>
              <a:rPr lang="en-US" sz="1900" dirty="0">
                <a:latin typeface="Consolas" panose="020B0609020204030204" pitchFamily="49" charset="0"/>
              </a:rPr>
              <a:t> k ) const;</a:t>
            </a:r>
          </a:p>
          <a:p>
            <a:pPr indent="-114300"/>
            <a:r>
              <a:rPr lang="en-US" sz="1900" dirty="0">
                <a:latin typeface="Consolas" panose="020B0609020204030204" pitchFamily="49" charset="0"/>
              </a:rPr>
              <a:t>double &amp;at( std::</a:t>
            </a:r>
            <a:r>
              <a:rPr lang="en-US" sz="1900" dirty="0" err="1">
                <a:latin typeface="Consolas" panose="020B0609020204030204" pitchFamily="49" charset="0"/>
              </a:rPr>
              <a:t>size_t</a:t>
            </a:r>
            <a:r>
              <a:rPr lang="en-US" sz="1900" dirty="0">
                <a:latin typeface="Consolas" panose="020B0609020204030204" pitchFamily="49" charset="0"/>
              </a:rPr>
              <a:t> k );</a:t>
            </a:r>
          </a:p>
        </p:txBody>
      </p:sp>
      <p:pic>
        <p:nvPicPr>
          <p:cNvPr id="12" name="Audio 11">
            <a:hlinkClick r:id="" action="ppaction://media"/>
            <a:extLst>
              <a:ext uri="{FF2B5EF4-FFF2-40B4-BE49-F238E27FC236}">
                <a16:creationId xmlns:a16="http://schemas.microsoft.com/office/drawing/2014/main" id="{E01F32DC-31FA-4ABA-AEEC-7449F712F70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79372189"/>
      </p:ext>
    </p:extLst>
  </p:cSld>
  <p:clrMapOvr>
    <a:masterClrMapping/>
  </p:clrMapOvr>
  <mc:AlternateContent xmlns:mc="http://schemas.openxmlformats.org/markup-compatibility/2006" xmlns:p14="http://schemas.microsoft.com/office/powerpoint/2010/main">
    <mc:Choice Requires="p14">
      <p:transition spd="slow" p14:dur="2000" advTm="57059"/>
    </mc:Choice>
    <mc:Fallback xmlns="">
      <p:transition spd="slow" advTm="57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A4828-C635-4C6D-8489-4B3159C8D633}"/>
              </a:ext>
            </a:extLst>
          </p:cNvPr>
          <p:cNvSpPr>
            <a:spLocks noGrp="1"/>
          </p:cNvSpPr>
          <p:nvPr>
            <p:ph type="title"/>
          </p:nvPr>
        </p:nvSpPr>
        <p:spPr/>
        <p:txBody>
          <a:bodyPr/>
          <a:lstStyle/>
          <a:p>
            <a:r>
              <a:rPr lang="en-US" dirty="0"/>
              <a:t>Range checking?</a:t>
            </a:r>
          </a:p>
        </p:txBody>
      </p:sp>
      <p:sp>
        <p:nvSpPr>
          <p:cNvPr id="3" name="Content Placeholder 2">
            <a:extLst>
              <a:ext uri="{FF2B5EF4-FFF2-40B4-BE49-F238E27FC236}">
                <a16:creationId xmlns:a16="http://schemas.microsoft.com/office/drawing/2014/main" id="{FED83C27-7F2C-482A-AB40-A1FEB7CE4A54}"/>
              </a:ext>
            </a:extLst>
          </p:cNvPr>
          <p:cNvSpPr>
            <a:spLocks noGrp="1"/>
          </p:cNvSpPr>
          <p:nvPr>
            <p:ph idx="1"/>
          </p:nvPr>
        </p:nvSpPr>
        <p:spPr/>
        <p:txBody>
          <a:bodyPr/>
          <a:lstStyle/>
          <a:p>
            <a:r>
              <a:rPr lang="en-US" dirty="0"/>
              <a:t>Additionally, you will note two versions of each:</a:t>
            </a:r>
          </a:p>
          <a:p>
            <a:pPr lvl="1"/>
            <a:r>
              <a:rPr lang="en-US" dirty="0"/>
              <a:t>The first is a constant member function:</a:t>
            </a:r>
          </a:p>
          <a:p>
            <a:pPr lvl="2"/>
            <a:r>
              <a:rPr lang="en-US" dirty="0"/>
              <a:t>This simply returns a value</a:t>
            </a:r>
          </a:p>
          <a:p>
            <a:pPr lvl="1"/>
            <a:r>
              <a:rPr lang="en-US" dirty="0"/>
              <a:t>The second is not constant and returns a reference</a:t>
            </a:r>
          </a:p>
          <a:p>
            <a:pPr lvl="2"/>
            <a:r>
              <a:rPr lang="en-US" dirty="0"/>
              <a:t>This is something that can be assigned to</a:t>
            </a:r>
          </a:p>
          <a:p>
            <a:r>
              <a:rPr lang="en-US" dirty="0"/>
              <a:t>In general, the second is called unless the object on which it is being called has been declared </a:t>
            </a:r>
            <a:r>
              <a:rPr lang="en-US" dirty="0">
                <a:latin typeface="Consolas" panose="020B0609020204030204" pitchFamily="49" charset="0"/>
              </a:rPr>
              <a:t>const</a:t>
            </a:r>
          </a:p>
        </p:txBody>
      </p:sp>
      <p:sp>
        <p:nvSpPr>
          <p:cNvPr id="7" name="TextBox 6">
            <a:extLst>
              <a:ext uri="{FF2B5EF4-FFF2-40B4-BE49-F238E27FC236}">
                <a16:creationId xmlns:a16="http://schemas.microsoft.com/office/drawing/2014/main" id="{95C410E8-41C0-4A73-9855-C1105B592223}"/>
              </a:ext>
            </a:extLst>
          </p:cNvPr>
          <p:cNvSpPr txBox="1"/>
          <p:nvPr/>
        </p:nvSpPr>
        <p:spPr>
          <a:xfrm>
            <a:off x="1259632" y="4149080"/>
            <a:ext cx="7128792" cy="1554272"/>
          </a:xfrm>
          <a:prstGeom prst="rect">
            <a:avLst/>
          </a:prstGeom>
          <a:noFill/>
        </p:spPr>
        <p:txBody>
          <a:bodyPr wrap="square">
            <a:spAutoFit/>
          </a:bodyPr>
          <a:lstStyle/>
          <a:p>
            <a:pPr indent="-114300"/>
            <a:r>
              <a:rPr lang="en-US" sz="1900" dirty="0">
                <a:latin typeface="Consolas" panose="020B0609020204030204" pitchFamily="49" charset="0"/>
              </a:rPr>
              <a:t>double  operator[]( std::</a:t>
            </a:r>
            <a:r>
              <a:rPr lang="en-US" sz="1900" dirty="0" err="1">
                <a:latin typeface="Consolas" panose="020B0609020204030204" pitchFamily="49" charset="0"/>
              </a:rPr>
              <a:t>size_t</a:t>
            </a:r>
            <a:r>
              <a:rPr lang="en-US" sz="1900" dirty="0">
                <a:latin typeface="Consolas" panose="020B0609020204030204" pitchFamily="49" charset="0"/>
              </a:rPr>
              <a:t> k ) const;</a:t>
            </a:r>
          </a:p>
          <a:p>
            <a:pPr indent="-114300"/>
            <a:r>
              <a:rPr lang="en-US" sz="1900" dirty="0">
                <a:latin typeface="Consolas" panose="020B0609020204030204" pitchFamily="49" charset="0"/>
              </a:rPr>
              <a:t>double &amp;operator[]( std::</a:t>
            </a:r>
            <a:r>
              <a:rPr lang="en-US" sz="1900" dirty="0" err="1">
                <a:latin typeface="Consolas" panose="020B0609020204030204" pitchFamily="49" charset="0"/>
              </a:rPr>
              <a:t>size_t</a:t>
            </a:r>
            <a:r>
              <a:rPr lang="en-US" sz="1900" dirty="0">
                <a:latin typeface="Consolas" panose="020B0609020204030204" pitchFamily="49" charset="0"/>
              </a:rPr>
              <a:t> k );</a:t>
            </a:r>
          </a:p>
          <a:p>
            <a:pPr indent="-114300"/>
            <a:endParaRPr lang="en-US" sz="1900" dirty="0">
              <a:latin typeface="Consolas" panose="020B0609020204030204" pitchFamily="49" charset="0"/>
            </a:endParaRPr>
          </a:p>
          <a:p>
            <a:pPr indent="-114300"/>
            <a:r>
              <a:rPr lang="en-US" sz="1900" dirty="0">
                <a:latin typeface="Consolas" panose="020B0609020204030204" pitchFamily="49" charset="0"/>
              </a:rPr>
              <a:t>double  at( std::</a:t>
            </a:r>
            <a:r>
              <a:rPr lang="en-US" sz="1900" dirty="0" err="1">
                <a:latin typeface="Consolas" panose="020B0609020204030204" pitchFamily="49" charset="0"/>
              </a:rPr>
              <a:t>size_t</a:t>
            </a:r>
            <a:r>
              <a:rPr lang="en-US" sz="1900" dirty="0">
                <a:latin typeface="Consolas" panose="020B0609020204030204" pitchFamily="49" charset="0"/>
              </a:rPr>
              <a:t> k ) const;</a:t>
            </a:r>
          </a:p>
          <a:p>
            <a:pPr indent="-114300"/>
            <a:r>
              <a:rPr lang="en-US" sz="1900" dirty="0">
                <a:latin typeface="Consolas" panose="020B0609020204030204" pitchFamily="49" charset="0"/>
              </a:rPr>
              <a:t>double &amp;at( std::</a:t>
            </a:r>
            <a:r>
              <a:rPr lang="en-US" sz="1900" dirty="0" err="1">
                <a:latin typeface="Consolas" panose="020B0609020204030204" pitchFamily="49" charset="0"/>
              </a:rPr>
              <a:t>size_t</a:t>
            </a:r>
            <a:r>
              <a:rPr lang="en-US" sz="1900" dirty="0">
                <a:latin typeface="Consolas" panose="020B0609020204030204" pitchFamily="49" charset="0"/>
              </a:rPr>
              <a:t> k );</a:t>
            </a:r>
          </a:p>
        </p:txBody>
      </p:sp>
      <p:pic>
        <p:nvPicPr>
          <p:cNvPr id="9" name="Audio 8">
            <a:hlinkClick r:id="" action="ppaction://media"/>
            <a:extLst>
              <a:ext uri="{FF2B5EF4-FFF2-40B4-BE49-F238E27FC236}">
                <a16:creationId xmlns:a16="http://schemas.microsoft.com/office/drawing/2014/main" id="{1827645F-F062-4E96-B3FA-AB5C1D846AE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79441317"/>
      </p:ext>
    </p:extLst>
  </p:cSld>
  <p:clrMapOvr>
    <a:masterClrMapping/>
  </p:clrMapOvr>
  <mc:AlternateContent xmlns:mc="http://schemas.openxmlformats.org/markup-compatibility/2006" xmlns:p14="http://schemas.microsoft.com/office/powerpoint/2010/main">
    <mc:Choice Requires="p14">
      <p:transition spd="slow" p14:dur="2000" advTm="77020"/>
    </mc:Choice>
    <mc:Fallback xmlns="">
      <p:transition spd="slow" advTm="77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A4828-C635-4C6D-8489-4B3159C8D633}"/>
              </a:ext>
            </a:extLst>
          </p:cNvPr>
          <p:cNvSpPr>
            <a:spLocks noGrp="1"/>
          </p:cNvSpPr>
          <p:nvPr>
            <p:ph type="title"/>
          </p:nvPr>
        </p:nvSpPr>
        <p:spPr/>
        <p:txBody>
          <a:bodyPr/>
          <a:lstStyle/>
          <a:p>
            <a:r>
              <a:rPr lang="en-US" dirty="0"/>
              <a:t>Range checking?</a:t>
            </a:r>
          </a:p>
        </p:txBody>
      </p:sp>
      <p:sp>
        <p:nvSpPr>
          <p:cNvPr id="3" name="Content Placeholder 2">
            <a:extLst>
              <a:ext uri="{FF2B5EF4-FFF2-40B4-BE49-F238E27FC236}">
                <a16:creationId xmlns:a16="http://schemas.microsoft.com/office/drawing/2014/main" id="{FED83C27-7F2C-482A-AB40-A1FEB7CE4A54}"/>
              </a:ext>
            </a:extLst>
          </p:cNvPr>
          <p:cNvSpPr>
            <a:spLocks noGrp="1"/>
          </p:cNvSpPr>
          <p:nvPr>
            <p:ph idx="1"/>
          </p:nvPr>
        </p:nvSpPr>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Here are the indexing member operator definitions:</a:t>
            </a:r>
          </a:p>
          <a:p>
            <a:pPr marL="800100" lvl="2" indent="0">
              <a:buNone/>
            </a:pPr>
            <a:r>
              <a:rPr lang="en-US" dirty="0">
                <a:latin typeface="Consolas" panose="020B0609020204030204" pitchFamily="49" charset="0"/>
              </a:rPr>
              <a:t>double  Array::operator[]( std::</a:t>
            </a:r>
            <a:r>
              <a:rPr lang="en-US" dirty="0" err="1">
                <a:latin typeface="Consolas" panose="020B0609020204030204" pitchFamily="49" charset="0"/>
              </a:rPr>
              <a:t>size_t</a:t>
            </a:r>
            <a:r>
              <a:rPr lang="en-US" dirty="0">
                <a:latin typeface="Consolas" panose="020B0609020204030204" pitchFamily="49" charset="0"/>
              </a:rPr>
              <a:t> k ) const {</a:t>
            </a:r>
          </a:p>
          <a:p>
            <a:pPr marL="800100" lvl="2" indent="0">
              <a:buNone/>
            </a:pPr>
            <a:r>
              <a:rPr lang="en-US" dirty="0">
                <a:latin typeface="Consolas" panose="020B0609020204030204" pitchFamily="49" charset="0"/>
              </a:rPr>
              <a:t>    return array_[k];</a:t>
            </a:r>
          </a:p>
          <a:p>
            <a:pPr marL="800100" lvl="2" indent="0">
              <a:buNone/>
            </a:pPr>
            <a:r>
              <a:rPr lang="en-US" dirty="0">
                <a:latin typeface="Consolas" panose="020B0609020204030204" pitchFamily="49" charset="0"/>
              </a:rPr>
              <a:t>}</a:t>
            </a:r>
          </a:p>
          <a:p>
            <a:pPr marL="800100" lvl="2" indent="0">
              <a:buNone/>
            </a:pPr>
            <a:endParaRPr lang="en-US" dirty="0">
              <a:latin typeface="Consolas" panose="020B0609020204030204" pitchFamily="49" charset="0"/>
            </a:endParaRPr>
          </a:p>
          <a:p>
            <a:pPr marL="800100" lvl="2" indent="0">
              <a:buNone/>
            </a:pPr>
            <a:r>
              <a:rPr lang="en-US" dirty="0">
                <a:latin typeface="Consolas" panose="020B0609020204030204" pitchFamily="49" charset="0"/>
              </a:rPr>
              <a:t>double &amp;Array::operator[]( std::</a:t>
            </a:r>
            <a:r>
              <a:rPr lang="en-US" dirty="0" err="1">
                <a:latin typeface="Consolas" panose="020B0609020204030204" pitchFamily="49" charset="0"/>
              </a:rPr>
              <a:t>size_t</a:t>
            </a:r>
            <a:r>
              <a:rPr lang="en-US" dirty="0">
                <a:latin typeface="Consolas" panose="020B0609020204030204" pitchFamily="49" charset="0"/>
              </a:rPr>
              <a:t> k ) {</a:t>
            </a:r>
          </a:p>
          <a:p>
            <a:pPr marL="800100" lvl="2" indent="0">
              <a:buNone/>
            </a:pPr>
            <a:r>
              <a:rPr lang="en-US" dirty="0">
                <a:latin typeface="Consolas" panose="020B0609020204030204" pitchFamily="49" charset="0"/>
              </a:rPr>
              <a:t>    return array_[k];</a:t>
            </a:r>
          </a:p>
          <a:p>
            <a:pPr marL="800100" lvl="2" indent="0">
              <a:buNone/>
            </a:pPr>
            <a:r>
              <a:rPr lang="en-US" dirty="0">
                <a:latin typeface="Consolas" panose="020B0609020204030204" pitchFamily="49" charset="0"/>
              </a:rPr>
              <a:t>}</a:t>
            </a:r>
          </a:p>
        </p:txBody>
      </p:sp>
      <p:pic>
        <p:nvPicPr>
          <p:cNvPr id="4" name="Audio 3">
            <a:hlinkClick r:id="" action="ppaction://media"/>
            <a:extLst>
              <a:ext uri="{FF2B5EF4-FFF2-40B4-BE49-F238E27FC236}">
                <a16:creationId xmlns:a16="http://schemas.microsoft.com/office/drawing/2014/main" id="{5063A0D5-1B4B-45FC-8F74-1C7C1ACFC2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54519227"/>
      </p:ext>
    </p:extLst>
  </p:cSld>
  <p:clrMapOvr>
    <a:masterClrMapping/>
  </p:clrMapOvr>
  <mc:AlternateContent xmlns:mc="http://schemas.openxmlformats.org/markup-compatibility/2006" xmlns:p14="http://schemas.microsoft.com/office/powerpoint/2010/main">
    <mc:Choice Requires="p14">
      <p:transition spd="slow" p14:dur="2000" advTm="34280"/>
    </mc:Choice>
    <mc:Fallback xmlns="">
      <p:transition spd="slow" advTm="34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A4828-C635-4C6D-8489-4B3159C8D633}"/>
              </a:ext>
            </a:extLst>
          </p:cNvPr>
          <p:cNvSpPr>
            <a:spLocks noGrp="1"/>
          </p:cNvSpPr>
          <p:nvPr>
            <p:ph type="title"/>
          </p:nvPr>
        </p:nvSpPr>
        <p:spPr/>
        <p:txBody>
          <a:bodyPr/>
          <a:lstStyle/>
          <a:p>
            <a:r>
              <a:rPr lang="en-US" dirty="0"/>
              <a:t>Range checking?</a:t>
            </a:r>
          </a:p>
        </p:txBody>
      </p:sp>
      <p:sp>
        <p:nvSpPr>
          <p:cNvPr id="3" name="Content Placeholder 2">
            <a:extLst>
              <a:ext uri="{FF2B5EF4-FFF2-40B4-BE49-F238E27FC236}">
                <a16:creationId xmlns:a16="http://schemas.microsoft.com/office/drawing/2014/main" id="{FED83C27-7F2C-482A-AB40-A1FEB7CE4A54}"/>
              </a:ext>
            </a:extLst>
          </p:cNvPr>
          <p:cNvSpPr>
            <a:spLocks noGrp="1"/>
          </p:cNvSpPr>
          <p:nvPr>
            <p:ph idx="1"/>
          </p:nvPr>
        </p:nvSpPr>
        <p:spPr>
          <a:xfrm>
            <a:off x="457200" y="1600200"/>
            <a:ext cx="8686800" cy="4525963"/>
          </a:xfr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Here are the @ member function definitions:</a:t>
            </a:r>
          </a:p>
          <a:p>
            <a:pPr marL="800100" lvl="2" indent="0">
              <a:buNone/>
            </a:pPr>
            <a:r>
              <a:rPr lang="en-US" dirty="0">
                <a:latin typeface="Consolas" panose="020B0609020204030204" pitchFamily="49" charset="0"/>
              </a:rPr>
              <a:t>double  Array::at( std::</a:t>
            </a:r>
            <a:r>
              <a:rPr lang="en-US" dirty="0" err="1">
                <a:latin typeface="Consolas" panose="020B0609020204030204" pitchFamily="49" charset="0"/>
              </a:rPr>
              <a:t>size_t</a:t>
            </a:r>
            <a:r>
              <a:rPr lang="en-US" dirty="0">
                <a:latin typeface="Consolas" panose="020B0609020204030204" pitchFamily="49" charset="0"/>
              </a:rPr>
              <a:t> k ) const {</a:t>
            </a:r>
          </a:p>
          <a:p>
            <a:pPr marL="800100" lvl="2" indent="0">
              <a:buNone/>
            </a:pPr>
            <a:r>
              <a:rPr lang="en-US" dirty="0">
                <a:latin typeface="Consolas" panose="020B0609020204030204" pitchFamily="49" charset="0"/>
              </a:rPr>
              <a:t>    if ( k &gt;= capacity() ) {</a:t>
            </a:r>
          </a:p>
          <a:p>
            <a:pPr marL="800100" lvl="2" indent="0">
              <a:buNone/>
            </a:pPr>
            <a:r>
              <a:rPr lang="en-US" dirty="0">
                <a:latin typeface="Consolas" panose="020B0609020204030204" pitchFamily="49" charset="0"/>
              </a:rPr>
              <a:t>        throw std::</a:t>
            </a:r>
            <a:r>
              <a:rPr lang="en-US" dirty="0" err="1">
                <a:latin typeface="Consolas" panose="020B0609020204030204" pitchFamily="49" charset="0"/>
              </a:rPr>
              <a:t>out_of_range</a:t>
            </a:r>
            <a:r>
              <a:rPr lang="en-US" dirty="0">
                <a:latin typeface="Consolas" panose="020B0609020204030204" pitchFamily="49" charset="0"/>
              </a:rPr>
              <a:t>{</a:t>
            </a:r>
          </a:p>
          <a:p>
            <a:pPr marL="800100" lvl="2" indent="0">
              <a:buNone/>
            </a:pPr>
            <a:r>
              <a:rPr lang="en-US" dirty="0">
                <a:latin typeface="Consolas" panose="020B0609020204030204" pitchFamily="49" charset="0"/>
              </a:rPr>
              <a:t>            "The capacity is " + std::</a:t>
            </a:r>
            <a:r>
              <a:rPr lang="en-US" dirty="0" err="1">
                <a:latin typeface="Consolas" panose="020B0609020204030204" pitchFamily="49" charset="0"/>
              </a:rPr>
              <a:t>to_string</a:t>
            </a:r>
            <a:r>
              <a:rPr lang="en-US" dirty="0">
                <a:latin typeface="Consolas" panose="020B0609020204030204" pitchFamily="49" charset="0"/>
              </a:rPr>
              <a:t>( capacity() ) </a:t>
            </a:r>
          </a:p>
          <a:p>
            <a:pPr marL="800100" lvl="2" indent="0">
              <a:buNone/>
            </a:pPr>
            <a:r>
              <a:rPr lang="en-US" dirty="0">
                <a:latin typeface="Consolas" panose="020B0609020204030204" pitchFamily="49" charset="0"/>
              </a:rPr>
              <a:t>            + " but received " + std::</a:t>
            </a:r>
            <a:r>
              <a:rPr lang="en-US" dirty="0" err="1">
                <a:latin typeface="Consolas" panose="020B0609020204030204" pitchFamily="49" charset="0"/>
              </a:rPr>
              <a:t>to_string</a:t>
            </a:r>
            <a:r>
              <a:rPr lang="en-US" dirty="0">
                <a:latin typeface="Consolas" panose="020B0609020204030204" pitchFamily="49" charset="0"/>
              </a:rPr>
              <a:t>( k )</a:t>
            </a:r>
          </a:p>
          <a:p>
            <a:pPr marL="800100" lvl="2" indent="0">
              <a:buNone/>
            </a:pPr>
            <a:r>
              <a:rPr lang="en-US" dirty="0">
                <a:latin typeface="Consolas" panose="020B0609020204030204" pitchFamily="49" charset="0"/>
              </a:rPr>
              <a:t>        };</a:t>
            </a:r>
          </a:p>
          <a:p>
            <a:pPr marL="800100" lvl="2" indent="0">
              <a:buNone/>
            </a:pPr>
            <a:r>
              <a:rPr lang="en-US" dirty="0">
                <a:latin typeface="Consolas" panose="020B0609020204030204" pitchFamily="49" charset="0"/>
              </a:rPr>
              <a:t>    }</a:t>
            </a:r>
          </a:p>
          <a:p>
            <a:pPr marL="800100" lvl="2" indent="0">
              <a:buNone/>
            </a:pPr>
            <a:endParaRPr lang="en-US" dirty="0">
              <a:latin typeface="Consolas" panose="020B0609020204030204" pitchFamily="49" charset="0"/>
            </a:endParaRPr>
          </a:p>
          <a:p>
            <a:pPr marL="800100" lvl="2" indent="0">
              <a:buNone/>
            </a:pPr>
            <a:r>
              <a:rPr lang="en-US" dirty="0">
                <a:latin typeface="Consolas" panose="020B0609020204030204" pitchFamily="49" charset="0"/>
              </a:rPr>
              <a:t>    return array_[k];</a:t>
            </a:r>
          </a:p>
          <a:p>
            <a:pPr marL="800100" lvl="2" indent="0">
              <a:buNone/>
            </a:pPr>
            <a:r>
              <a:rPr lang="en-US" dirty="0">
                <a:latin typeface="Consolas" panose="020B0609020204030204" pitchFamily="49" charset="0"/>
              </a:rPr>
              <a:t>}</a:t>
            </a: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endParaRP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The other implementation is identical</a:t>
            </a:r>
          </a:p>
          <a:p>
            <a:pPr marL="800100" lvl="2" indent="0">
              <a:buNone/>
            </a:pPr>
            <a:endParaRPr lang="en-US" dirty="0">
              <a:latin typeface="Consolas" panose="020B0609020204030204" pitchFamily="49" charset="0"/>
            </a:endParaRPr>
          </a:p>
        </p:txBody>
      </p:sp>
      <p:pic>
        <p:nvPicPr>
          <p:cNvPr id="5" name="Audio 4">
            <a:hlinkClick r:id="" action="ppaction://media"/>
            <a:extLst>
              <a:ext uri="{FF2B5EF4-FFF2-40B4-BE49-F238E27FC236}">
                <a16:creationId xmlns:a16="http://schemas.microsoft.com/office/drawing/2014/main" id="{782DA7BD-0802-4122-A3C7-7F52B26DA6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65376098"/>
      </p:ext>
    </p:extLst>
  </p:cSld>
  <p:clrMapOvr>
    <a:masterClrMapping/>
  </p:clrMapOvr>
  <mc:AlternateContent xmlns:mc="http://schemas.openxmlformats.org/markup-compatibility/2006" xmlns:p14="http://schemas.microsoft.com/office/powerpoint/2010/main">
    <mc:Choice Requires="p14">
      <p:transition spd="slow" p14:dur="2000" advTm="89967"/>
    </mc:Choice>
    <mc:Fallback xmlns="">
      <p:transition spd="slow" advTm="89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97428-184F-4243-A68B-7F4A7B9E7C8F}"/>
              </a:ext>
            </a:extLst>
          </p:cNvPr>
          <p:cNvSpPr>
            <a:spLocks noGrp="1"/>
          </p:cNvSpPr>
          <p:nvPr>
            <p:ph type="title"/>
          </p:nvPr>
        </p:nvSpPr>
        <p:spPr/>
        <p:txBody>
          <a:bodyPr/>
          <a:lstStyle/>
          <a:p>
            <a:r>
              <a:rPr lang="en-US" dirty="0"/>
              <a:t>Checking what is assigned</a:t>
            </a:r>
          </a:p>
        </p:txBody>
      </p:sp>
      <p:sp>
        <p:nvSpPr>
          <p:cNvPr id="3" name="Content Placeholder 2">
            <a:extLst>
              <a:ext uri="{FF2B5EF4-FFF2-40B4-BE49-F238E27FC236}">
                <a16:creationId xmlns:a16="http://schemas.microsoft.com/office/drawing/2014/main" id="{D7E71A08-A1FE-464C-8549-371B7A09540E}"/>
              </a:ext>
            </a:extLst>
          </p:cNvPr>
          <p:cNvSpPr>
            <a:spLocks noGrp="1"/>
          </p:cNvSpPr>
          <p:nvPr>
            <p:ph idx="1"/>
          </p:nvPr>
        </p:nvSpPr>
        <p:spPr>
          <a:xfrm>
            <a:off x="457200" y="1600200"/>
            <a:ext cx="8686800" cy="4525963"/>
          </a:xfrm>
        </p:spPr>
        <p:txBody>
          <a:bodyPr/>
          <a:lstStyle/>
          <a:p>
            <a:r>
              <a:rPr lang="en-US" dirty="0"/>
              <a:t>Why </a:t>
            </a:r>
            <a:r>
              <a:rPr lang="en-US" dirty="0">
                <a:latin typeface="Consolas" panose="020B0609020204030204" pitchFamily="49" charset="0"/>
              </a:rPr>
              <a:t>at(…)</a:t>
            </a:r>
            <a:r>
              <a:rPr lang="en-US" dirty="0"/>
              <a:t>?</a:t>
            </a:r>
          </a:p>
          <a:p>
            <a:pPr lvl="1"/>
            <a:r>
              <a:rPr lang="en-US" dirty="0"/>
              <a:t>There are many classes in the Standard Template Library (</a:t>
            </a:r>
            <a:r>
              <a:rPr lang="en-US" cap="small" dirty="0" err="1"/>
              <a:t>stl</a:t>
            </a:r>
            <a:r>
              <a:rPr lang="en-US" dirty="0"/>
              <a:t>)</a:t>
            </a:r>
            <a:br>
              <a:rPr lang="en-US" dirty="0"/>
            </a:br>
            <a:r>
              <a:rPr lang="en-US" dirty="0"/>
              <a:t>that use both the indexing operator and the </a:t>
            </a:r>
            <a:r>
              <a:rPr lang="en-US" dirty="0">
                <a:latin typeface="Consolas" panose="020B0609020204030204" pitchFamily="49" charset="0"/>
              </a:rPr>
              <a:t>at(…)</a:t>
            </a:r>
            <a:r>
              <a:rPr lang="en-US" dirty="0"/>
              <a:t> member</a:t>
            </a:r>
            <a:br>
              <a:rPr lang="en-US" dirty="0"/>
            </a:br>
            <a:r>
              <a:rPr lang="en-US" dirty="0"/>
              <a:t>function in exactly the way we describe here</a:t>
            </a:r>
          </a:p>
          <a:p>
            <a:pPr lvl="1"/>
            <a:r>
              <a:rPr lang="en-US" dirty="0"/>
              <a:t>Once you go into industry,</a:t>
            </a:r>
            <a:br>
              <a:rPr lang="en-US" dirty="0"/>
            </a:br>
            <a:r>
              <a:rPr lang="en-US" dirty="0"/>
              <a:t>	     you will more comfortable with the </a:t>
            </a:r>
            <a:r>
              <a:rPr lang="en-US" cap="small" dirty="0" err="1"/>
              <a:t>stl</a:t>
            </a:r>
            <a:r>
              <a:rPr lang="en-US" dirty="0"/>
              <a:t> than you may initially expect</a:t>
            </a:r>
          </a:p>
        </p:txBody>
      </p:sp>
      <p:pic>
        <p:nvPicPr>
          <p:cNvPr id="5" name="Audio 4">
            <a:hlinkClick r:id="" action="ppaction://media"/>
            <a:extLst>
              <a:ext uri="{FF2B5EF4-FFF2-40B4-BE49-F238E27FC236}">
                <a16:creationId xmlns:a16="http://schemas.microsoft.com/office/drawing/2014/main" id="{4DA609F5-8873-4610-9C9F-236F99ADBC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32706442"/>
      </p:ext>
    </p:extLst>
  </p:cSld>
  <p:clrMapOvr>
    <a:masterClrMapping/>
  </p:clrMapOvr>
  <mc:AlternateContent xmlns:mc="http://schemas.openxmlformats.org/markup-compatibility/2006" xmlns:p14="http://schemas.microsoft.com/office/powerpoint/2010/main">
    <mc:Choice Requires="p14">
      <p:transition spd="slow" p14:dur="2000" advTm="36886"/>
    </mc:Choice>
    <mc:Fallback xmlns="">
      <p:transition spd="slow" advTm="36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97428-184F-4243-A68B-7F4A7B9E7C8F}"/>
              </a:ext>
            </a:extLst>
          </p:cNvPr>
          <p:cNvSpPr>
            <a:spLocks noGrp="1"/>
          </p:cNvSpPr>
          <p:nvPr>
            <p:ph type="title"/>
          </p:nvPr>
        </p:nvSpPr>
        <p:spPr/>
        <p:txBody>
          <a:bodyPr/>
          <a:lstStyle/>
          <a:p>
            <a:r>
              <a:rPr lang="en-US" dirty="0"/>
              <a:t>Checking what is assigned</a:t>
            </a:r>
          </a:p>
        </p:txBody>
      </p:sp>
      <p:sp>
        <p:nvSpPr>
          <p:cNvPr id="3" name="Content Placeholder 2">
            <a:extLst>
              <a:ext uri="{FF2B5EF4-FFF2-40B4-BE49-F238E27FC236}">
                <a16:creationId xmlns:a16="http://schemas.microsoft.com/office/drawing/2014/main" id="{D7E71A08-A1FE-464C-8549-371B7A09540E}"/>
              </a:ext>
            </a:extLst>
          </p:cNvPr>
          <p:cNvSpPr>
            <a:spLocks noGrp="1"/>
          </p:cNvSpPr>
          <p:nvPr>
            <p:ph idx="1"/>
          </p:nvPr>
        </p:nvSpPr>
        <p:spPr/>
        <p:txBody>
          <a:bodyPr/>
          <a:lstStyle/>
          <a:p>
            <a:r>
              <a:rPr lang="en-US" dirty="0"/>
              <a:t>One ability you may want is to check what is being assigned to that entry of the array</a:t>
            </a:r>
          </a:p>
          <a:p>
            <a:pPr lvl="1"/>
            <a:r>
              <a:rPr lang="en-US" dirty="0"/>
              <a:t>Unfortunately, no such mechanism exists</a:t>
            </a:r>
          </a:p>
          <a:p>
            <a:pPr lvl="1"/>
            <a:endParaRPr lang="en-US" dirty="0"/>
          </a:p>
          <a:p>
            <a:r>
              <a:rPr lang="en-US" dirty="0"/>
              <a:t>If you want such a mechanism,</a:t>
            </a:r>
            <a:br>
              <a:rPr lang="en-US" dirty="0"/>
            </a:br>
            <a:r>
              <a:rPr lang="en-US" dirty="0"/>
              <a:t>	you must declare your own two-parameter </a:t>
            </a:r>
            <a:r>
              <a:rPr lang="en-US" dirty="0">
                <a:latin typeface="Consolas" panose="020B0609020204030204" pitchFamily="49" charset="0"/>
              </a:rPr>
              <a:t>assign(…)</a:t>
            </a:r>
            <a:r>
              <a:rPr lang="en-US" dirty="0"/>
              <a:t> </a:t>
            </a:r>
            <a:endParaRPr lang="en-US" dirty="0">
              <a:latin typeface="Consolas" panose="020B0609020204030204" pitchFamily="49" charset="0"/>
            </a:endParaRPr>
          </a:p>
          <a:p>
            <a:pPr marL="800100" lvl="2" indent="0">
              <a:buNone/>
            </a:pPr>
            <a:r>
              <a:rPr lang="en-US" dirty="0">
                <a:latin typeface="Consolas" panose="020B0609020204030204" pitchFamily="49" charset="0"/>
              </a:rPr>
              <a:t>double Array::assign( std::</a:t>
            </a:r>
            <a:r>
              <a:rPr lang="en-US" dirty="0" err="1">
                <a:latin typeface="Consolas" panose="020B0609020204030204" pitchFamily="49" charset="0"/>
              </a:rPr>
              <a:t>size_t</a:t>
            </a:r>
            <a:r>
              <a:rPr lang="en-US" dirty="0">
                <a:latin typeface="Consolas" panose="020B0609020204030204" pitchFamily="49" charset="0"/>
              </a:rPr>
              <a:t> k, double value ) {</a:t>
            </a:r>
          </a:p>
          <a:p>
            <a:pPr marL="800100" lvl="2" indent="0">
              <a:buNone/>
            </a:pPr>
            <a:r>
              <a:rPr lang="en-US" dirty="0">
                <a:latin typeface="Consolas" panose="020B0609020204030204" pitchFamily="49" charset="0"/>
              </a:rPr>
              <a:t>    if ( k &gt;= capacity() ) {</a:t>
            </a:r>
          </a:p>
          <a:p>
            <a:pPr marL="800100" lvl="2" indent="0">
              <a:buNone/>
            </a:pPr>
            <a:r>
              <a:rPr lang="en-US" dirty="0">
                <a:latin typeface="Consolas" panose="020B0609020204030204" pitchFamily="49" charset="0"/>
              </a:rPr>
              <a:t>        throw std::</a:t>
            </a:r>
            <a:r>
              <a:rPr lang="en-US" dirty="0" err="1">
                <a:latin typeface="Consolas" panose="020B0609020204030204" pitchFamily="49" charset="0"/>
              </a:rPr>
              <a:t>out_of_range</a:t>
            </a:r>
            <a:r>
              <a:rPr lang="en-US" dirty="0">
                <a:latin typeface="Consolas" panose="020B0609020204030204" pitchFamily="49" charset="0"/>
              </a:rPr>
              <a:t>( "Bad index" );</a:t>
            </a:r>
          </a:p>
          <a:p>
            <a:pPr marL="800100" lvl="2" indent="0">
              <a:buNone/>
            </a:pPr>
            <a:r>
              <a:rPr lang="en-US" dirty="0">
                <a:latin typeface="Consolas" panose="020B0609020204030204" pitchFamily="49" charset="0"/>
              </a:rPr>
              <a:t>    } else if ( </a:t>
            </a:r>
            <a:r>
              <a:rPr lang="en-US" i="1" dirty="0">
                <a:latin typeface="Consolas" panose="020B0609020204030204" pitchFamily="49" charset="0"/>
              </a:rPr>
              <a:t>value-satisfies-some-condition </a:t>
            </a:r>
            <a:r>
              <a:rPr lang="en-US" dirty="0">
                <a:latin typeface="Consolas" panose="020B0609020204030204" pitchFamily="49" charset="0"/>
              </a:rPr>
              <a:t>) {</a:t>
            </a:r>
          </a:p>
          <a:p>
            <a:pPr marL="800100" lvl="2" indent="0">
              <a:buNone/>
            </a:pPr>
            <a:r>
              <a:rPr lang="en-US" dirty="0">
                <a:latin typeface="Consolas" panose="020B0609020204030204" pitchFamily="49" charset="0"/>
              </a:rPr>
              <a:t>        array_[k] = value;</a:t>
            </a:r>
          </a:p>
          <a:p>
            <a:pPr marL="800100" lvl="2" indent="0">
              <a:buNone/>
            </a:pPr>
            <a:r>
              <a:rPr lang="en-US" dirty="0">
                <a:latin typeface="Consolas" panose="020B0609020204030204" pitchFamily="49" charset="0"/>
              </a:rPr>
              <a:t>    } else {</a:t>
            </a:r>
          </a:p>
          <a:p>
            <a:pPr marL="800100" lvl="2" indent="0">
              <a:buNone/>
            </a:pPr>
            <a:r>
              <a:rPr lang="en-US" dirty="0">
                <a:latin typeface="Consolas" panose="020B0609020204030204" pitchFamily="49" charset="0"/>
              </a:rPr>
              <a:t>        throw std::</a:t>
            </a:r>
            <a:r>
              <a:rPr lang="en-US" dirty="0" err="1">
                <a:latin typeface="Consolas" panose="020B0609020204030204" pitchFamily="49" charset="0"/>
              </a:rPr>
              <a:t>invalid_argument</a:t>
            </a:r>
            <a:r>
              <a:rPr lang="en-US" dirty="0">
                <a:latin typeface="Consolas" panose="020B0609020204030204" pitchFamily="49" charset="0"/>
              </a:rPr>
              <a:t>( "Bad value" );</a:t>
            </a:r>
          </a:p>
          <a:p>
            <a:pPr marL="800100" lvl="2" indent="0">
              <a:buNone/>
            </a:pPr>
            <a:r>
              <a:rPr lang="en-US" dirty="0">
                <a:latin typeface="Consolas" panose="020B0609020204030204" pitchFamily="49" charset="0"/>
              </a:rPr>
              <a:t>    }</a:t>
            </a:r>
          </a:p>
          <a:p>
            <a:pPr marL="800100" lvl="2" indent="0">
              <a:buNone/>
            </a:pPr>
            <a:r>
              <a:rPr lang="en-US" dirty="0">
                <a:latin typeface="Consolas" panose="020B0609020204030204" pitchFamily="49" charset="0"/>
              </a:rPr>
              <a:t>}</a:t>
            </a:r>
          </a:p>
        </p:txBody>
      </p:sp>
      <p:pic>
        <p:nvPicPr>
          <p:cNvPr id="6" name="Audio 5">
            <a:hlinkClick r:id="" action="ppaction://media"/>
            <a:extLst>
              <a:ext uri="{FF2B5EF4-FFF2-40B4-BE49-F238E27FC236}">
                <a16:creationId xmlns:a16="http://schemas.microsoft.com/office/drawing/2014/main" id="{D27CECA2-BC29-4FAC-95C2-25ADF978385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86241888"/>
      </p:ext>
    </p:extLst>
  </p:cSld>
  <p:clrMapOvr>
    <a:masterClrMapping/>
  </p:clrMapOvr>
  <mc:AlternateContent xmlns:mc="http://schemas.openxmlformats.org/markup-compatibility/2006" xmlns:p14="http://schemas.microsoft.com/office/powerpoint/2010/main">
    <mc:Choice Requires="p14">
      <p:transition spd="slow" p14:dur="2000" advTm="89934"/>
    </mc:Choice>
    <mc:Fallback xmlns="">
      <p:transition spd="slow" advTm="89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17151-48F5-4C08-B7BE-93A1CD85657B}"/>
              </a:ext>
            </a:extLst>
          </p:cNvPr>
          <p:cNvSpPr>
            <a:spLocks noGrp="1"/>
          </p:cNvSpPr>
          <p:nvPr>
            <p:ph type="title"/>
          </p:nvPr>
        </p:nvSpPr>
        <p:spPr/>
        <p:txBody>
          <a:bodyPr/>
          <a:lstStyle/>
          <a:p>
            <a:r>
              <a:rPr lang="en-US" dirty="0"/>
              <a:t>Quick review</a:t>
            </a:r>
          </a:p>
        </p:txBody>
      </p:sp>
      <p:sp>
        <p:nvSpPr>
          <p:cNvPr id="3" name="Content Placeholder 2">
            <a:extLst>
              <a:ext uri="{FF2B5EF4-FFF2-40B4-BE49-F238E27FC236}">
                <a16:creationId xmlns:a16="http://schemas.microsoft.com/office/drawing/2014/main" id="{7E609D63-8815-48D1-9A77-F94EF1395057}"/>
              </a:ext>
            </a:extLst>
          </p:cNvPr>
          <p:cNvSpPr>
            <a:spLocks noGrp="1"/>
          </p:cNvSpPr>
          <p:nvPr>
            <p:ph idx="1"/>
          </p:nvPr>
        </p:nvSpPr>
        <p:spPr>
          <a:xfrm>
            <a:off x="457200" y="1600200"/>
            <a:ext cx="8507288" cy="4525963"/>
          </a:xfrm>
        </p:spPr>
        <p:txBody>
          <a:bodyPr/>
          <a:lstStyle/>
          <a:p>
            <a:r>
              <a:rPr lang="en-US" dirty="0"/>
              <a:t>Now, consider this program:</a:t>
            </a:r>
          </a:p>
          <a:p>
            <a:pPr marL="800100" lvl="2" indent="0">
              <a:buNone/>
            </a:pPr>
            <a:r>
              <a:rPr lang="en-US" sz="1600" dirty="0">
                <a:latin typeface="Consolas" panose="020B0609020204030204" pitchFamily="49" charset="0"/>
              </a:rPr>
              <a:t>int main() {</a:t>
            </a:r>
          </a:p>
          <a:p>
            <a:pPr marL="800100" lvl="2" indent="0">
              <a:buNone/>
            </a:pPr>
            <a:r>
              <a:rPr lang="en-US" sz="1600" dirty="0">
                <a:latin typeface="Consolas" panose="020B0609020204030204" pitchFamily="49" charset="0"/>
              </a:rPr>
              <a:t>    Pair p1{ 0, 1 };</a:t>
            </a:r>
          </a:p>
          <a:p>
            <a:pPr marL="800100" lvl="2" indent="0">
              <a:buNone/>
            </a:pPr>
            <a:r>
              <a:rPr lang="en-US" sz="1600" dirty="0">
                <a:latin typeface="Consolas" panose="020B0609020204030204" pitchFamily="49" charset="0"/>
              </a:rPr>
              <a:t>    Pair p2{ 2, 3 };</a:t>
            </a:r>
          </a:p>
          <a:p>
            <a:pPr marL="800100" lvl="2" indent="0">
              <a:buNone/>
            </a:pPr>
            <a:r>
              <a:rPr lang="en-US" sz="1600" dirty="0">
                <a:latin typeface="Consolas" panose="020B0609020204030204" pitchFamily="49" charset="0"/>
              </a:rPr>
              <a:t>    Pair p3{ p1 }; // member variables of p1 copied</a:t>
            </a:r>
          </a:p>
          <a:p>
            <a:pPr marL="800100" lvl="2" indent="0">
              <a:buNone/>
            </a:pPr>
            <a:r>
              <a:rPr lang="en-US" sz="1600" dirty="0">
                <a:latin typeface="Consolas" panose="020B0609020204030204" pitchFamily="49" charset="0"/>
              </a:rPr>
              <a:t>    std::</a:t>
            </a:r>
            <a:r>
              <a:rPr lang="en-US" sz="1600" dirty="0" err="1">
                <a:latin typeface="Consolas" panose="020B0609020204030204" pitchFamily="49" charset="0"/>
              </a:rPr>
              <a:t>cout</a:t>
            </a:r>
            <a:r>
              <a:rPr lang="en-US" sz="1600" dirty="0">
                <a:latin typeface="Consolas" panose="020B0609020204030204" pitchFamily="49" charset="0"/>
              </a:rPr>
              <a:t> &lt;&lt; p3 &lt;&lt; std::</a:t>
            </a:r>
            <a:r>
              <a:rPr lang="en-US" sz="1600" dirty="0" err="1">
                <a:latin typeface="Consolas" panose="020B0609020204030204" pitchFamily="49" charset="0"/>
              </a:rPr>
              <a:t>endl</a:t>
            </a:r>
            <a:r>
              <a:rPr lang="en-US" sz="1600" dirty="0">
                <a:latin typeface="Consolas" panose="020B0609020204030204" pitchFamily="49" charset="0"/>
              </a:rPr>
              <a:t>;</a:t>
            </a:r>
          </a:p>
          <a:p>
            <a:pPr marL="800100" lvl="2" indent="0">
              <a:buNone/>
            </a:pPr>
            <a:r>
              <a:rPr lang="en-US" sz="1600" dirty="0">
                <a:latin typeface="Consolas" panose="020B0609020204030204" pitchFamily="49" charset="0"/>
              </a:rPr>
              <a:t>    p3 = p2;       // member variables of p2 assigned</a:t>
            </a:r>
          </a:p>
          <a:p>
            <a:pPr marL="800100" lvl="2" indent="0">
              <a:buNone/>
            </a:pPr>
            <a:r>
              <a:rPr lang="en-US" sz="1600" dirty="0">
                <a:latin typeface="Consolas" panose="020B0609020204030204" pitchFamily="49" charset="0"/>
              </a:rPr>
              <a:t>    std::</a:t>
            </a:r>
            <a:r>
              <a:rPr lang="en-US" sz="1600" dirty="0" err="1">
                <a:latin typeface="Consolas" panose="020B0609020204030204" pitchFamily="49" charset="0"/>
              </a:rPr>
              <a:t>cout</a:t>
            </a:r>
            <a:r>
              <a:rPr lang="en-US" sz="1600" dirty="0">
                <a:latin typeface="Consolas" panose="020B0609020204030204" pitchFamily="49" charset="0"/>
              </a:rPr>
              <a:t> &lt;&lt; p3 &lt;&lt; std::</a:t>
            </a:r>
            <a:r>
              <a:rPr lang="en-US" sz="1600" dirty="0" err="1">
                <a:latin typeface="Consolas" panose="020B0609020204030204" pitchFamily="49" charset="0"/>
              </a:rPr>
              <a:t>endl</a:t>
            </a:r>
            <a:r>
              <a:rPr lang="en-US" sz="1600" dirty="0">
                <a:latin typeface="Consolas" panose="020B0609020204030204" pitchFamily="49" charset="0"/>
              </a:rPr>
              <a:t>; </a:t>
            </a:r>
          </a:p>
          <a:p>
            <a:pPr marL="800100" lvl="2" indent="0">
              <a:buNone/>
            </a:pPr>
            <a:r>
              <a:rPr lang="en-US" sz="1600" dirty="0">
                <a:latin typeface="Consolas" panose="020B0609020204030204" pitchFamily="49" charset="0"/>
              </a:rPr>
              <a:t>    p3 = f( p3 );  // member variables of returned object assigned</a:t>
            </a:r>
          </a:p>
          <a:p>
            <a:pPr marL="800100" lvl="2" indent="0">
              <a:buNone/>
            </a:pPr>
            <a:r>
              <a:rPr lang="en-US" sz="1600" dirty="0">
                <a:latin typeface="Consolas" panose="020B0609020204030204" pitchFamily="49" charset="0"/>
              </a:rPr>
              <a:t>    std::</a:t>
            </a:r>
            <a:r>
              <a:rPr lang="en-US" sz="1600" dirty="0" err="1">
                <a:latin typeface="Consolas" panose="020B0609020204030204" pitchFamily="49" charset="0"/>
              </a:rPr>
              <a:t>cout</a:t>
            </a:r>
            <a:r>
              <a:rPr lang="en-US" sz="1600" dirty="0">
                <a:latin typeface="Consolas" panose="020B0609020204030204" pitchFamily="49" charset="0"/>
              </a:rPr>
              <a:t> &lt;&lt; p3 &lt;&lt; std::</a:t>
            </a:r>
            <a:r>
              <a:rPr lang="en-US" sz="1600" dirty="0" err="1">
                <a:latin typeface="Consolas" panose="020B0609020204030204" pitchFamily="49" charset="0"/>
              </a:rPr>
              <a:t>endl</a:t>
            </a:r>
            <a:r>
              <a:rPr lang="en-US" sz="1600" dirty="0">
                <a:latin typeface="Consolas" panose="020B0609020204030204" pitchFamily="49" charset="0"/>
              </a:rPr>
              <a:t>;</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return 0;</a:t>
            </a:r>
          </a:p>
          <a:p>
            <a:pPr marL="800100" lvl="2" indent="0">
              <a:buNone/>
            </a:pPr>
            <a:r>
              <a:rPr lang="en-US" sz="1600" dirty="0">
                <a:latin typeface="Consolas" panose="020B0609020204030204" pitchFamily="49" charset="0"/>
              </a:rPr>
              <a:t>}</a:t>
            </a:r>
          </a:p>
          <a:p>
            <a:pPr marL="800100" lvl="2" indent="0">
              <a:buNone/>
            </a:pPr>
            <a:r>
              <a:rPr lang="en-US" sz="1600" dirty="0">
                <a:latin typeface="Consolas" panose="020B0609020204030204" pitchFamily="49" charset="0"/>
              </a:rPr>
              <a:t>Pair f( Pair p ) {</a:t>
            </a:r>
          </a:p>
          <a:p>
            <a:pPr marL="800100" lvl="2" indent="0">
              <a:buNone/>
            </a:pPr>
            <a:r>
              <a:rPr lang="en-US" sz="1600" dirty="0">
                <a:latin typeface="Consolas" panose="020B0609020204030204" pitchFamily="49" charset="0"/>
              </a:rPr>
              <a:t>    std::</a:t>
            </a:r>
            <a:r>
              <a:rPr lang="en-US" sz="1600" dirty="0" err="1">
                <a:latin typeface="Consolas" panose="020B0609020204030204" pitchFamily="49" charset="0"/>
              </a:rPr>
              <a:t>cout</a:t>
            </a:r>
            <a:r>
              <a:rPr lang="en-US" sz="1600" dirty="0">
                <a:latin typeface="Consolas" panose="020B0609020204030204" pitchFamily="49" charset="0"/>
              </a:rPr>
              <a:t> &lt;&lt; p &lt;&lt; std::</a:t>
            </a:r>
            <a:r>
              <a:rPr lang="en-US" sz="1600" dirty="0" err="1">
                <a:latin typeface="Consolas" panose="020B0609020204030204" pitchFamily="49" charset="0"/>
              </a:rPr>
              <a:t>endl</a:t>
            </a:r>
            <a:r>
              <a:rPr lang="en-US" sz="1600" dirty="0">
                <a:latin typeface="Consolas" panose="020B0609020204030204" pitchFamily="49" charset="0"/>
              </a:rPr>
              <a:t>;</a:t>
            </a:r>
          </a:p>
          <a:p>
            <a:pPr marL="800100" lvl="2" indent="0">
              <a:buNone/>
            </a:pPr>
            <a:r>
              <a:rPr lang="en-US" sz="1600" dirty="0">
                <a:latin typeface="Consolas" panose="020B0609020204030204" pitchFamily="49" charset="0"/>
              </a:rPr>
              <a:t>    return Pair{ 4, 5 };</a:t>
            </a:r>
          </a:p>
          <a:p>
            <a:pPr marL="800100" lvl="2" indent="0">
              <a:buNone/>
            </a:pPr>
            <a:r>
              <a:rPr lang="en-US" sz="1600" dirty="0">
                <a:latin typeface="Consolas" panose="020B0609020204030204" pitchFamily="49" charset="0"/>
              </a:rPr>
              <a:t>}</a:t>
            </a:r>
          </a:p>
        </p:txBody>
      </p:sp>
      <p:sp>
        <p:nvSpPr>
          <p:cNvPr id="4" name="TextBox 3">
            <a:extLst>
              <a:ext uri="{FF2B5EF4-FFF2-40B4-BE49-F238E27FC236}">
                <a16:creationId xmlns:a16="http://schemas.microsoft.com/office/drawing/2014/main" id="{6F656E3E-DDA7-4C7D-BB71-0B70B453C1D0}"/>
              </a:ext>
            </a:extLst>
          </p:cNvPr>
          <p:cNvSpPr txBox="1"/>
          <p:nvPr/>
        </p:nvSpPr>
        <p:spPr>
          <a:xfrm>
            <a:off x="5796136" y="4648835"/>
            <a:ext cx="1512168" cy="1477328"/>
          </a:xfrm>
          <a:prstGeom prst="rect">
            <a:avLst/>
          </a:prstGeom>
          <a:noFill/>
        </p:spPr>
        <p:txBody>
          <a:bodyPr wrap="square" rtlCol="0">
            <a:spAutoFit/>
          </a:bodyPr>
          <a:lstStyle/>
          <a:p>
            <a:r>
              <a:rPr lang="en-US" sz="1800" dirty="0">
                <a:solidFill>
                  <a:srgbClr val="0070C0"/>
                </a:solidFill>
                <a:latin typeface="Georgia" panose="02040502050405020303" pitchFamily="18" charset="0"/>
              </a:rPr>
              <a:t>Output:</a:t>
            </a:r>
          </a:p>
          <a:p>
            <a:r>
              <a:rPr lang="en-US" sz="1800" dirty="0">
                <a:solidFill>
                  <a:srgbClr val="0070C0"/>
                </a:solidFill>
                <a:latin typeface="Consolas" panose="020B0609020204030204" pitchFamily="49" charset="0"/>
              </a:rPr>
              <a:t>   (0,1)</a:t>
            </a:r>
          </a:p>
          <a:p>
            <a:r>
              <a:rPr lang="en-US" sz="1800" dirty="0">
                <a:solidFill>
                  <a:srgbClr val="0070C0"/>
                </a:solidFill>
                <a:latin typeface="Consolas" panose="020B0609020204030204" pitchFamily="49" charset="0"/>
              </a:rPr>
              <a:t>   (2,3)</a:t>
            </a:r>
          </a:p>
          <a:p>
            <a:r>
              <a:rPr lang="en-US" sz="1800" dirty="0">
                <a:solidFill>
                  <a:srgbClr val="0070C0"/>
                </a:solidFill>
                <a:latin typeface="Consolas" panose="020B0609020204030204" pitchFamily="49" charset="0"/>
              </a:rPr>
              <a:t>   (2,3)</a:t>
            </a:r>
          </a:p>
          <a:p>
            <a:r>
              <a:rPr lang="en-US" sz="1800" dirty="0">
                <a:solidFill>
                  <a:srgbClr val="0070C0"/>
                </a:solidFill>
                <a:latin typeface="Consolas" panose="020B0609020204030204" pitchFamily="49" charset="0"/>
              </a:rPr>
              <a:t>   (4,5)</a:t>
            </a:r>
          </a:p>
        </p:txBody>
      </p:sp>
      <p:sp>
        <p:nvSpPr>
          <p:cNvPr id="6" name="Rectangle: Rounded Corners 5">
            <a:extLst>
              <a:ext uri="{FF2B5EF4-FFF2-40B4-BE49-F238E27FC236}">
                <a16:creationId xmlns:a16="http://schemas.microsoft.com/office/drawing/2014/main" id="{04048470-A1C0-4BEE-B585-BE68FFDB420F}"/>
              </a:ext>
            </a:extLst>
          </p:cNvPr>
          <p:cNvSpPr/>
          <p:nvPr/>
        </p:nvSpPr>
        <p:spPr>
          <a:xfrm>
            <a:off x="1691680" y="2806567"/>
            <a:ext cx="5400600" cy="69444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4BA5A88-433B-4F52-B5D1-488984C0E284}"/>
              </a:ext>
            </a:extLst>
          </p:cNvPr>
          <p:cNvSpPr/>
          <p:nvPr/>
        </p:nvSpPr>
        <p:spPr>
          <a:xfrm>
            <a:off x="1691680" y="3381505"/>
            <a:ext cx="5616624" cy="69444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0503062E-3CEE-468F-B9CB-46974110D7C4}"/>
              </a:ext>
            </a:extLst>
          </p:cNvPr>
          <p:cNvSpPr/>
          <p:nvPr/>
        </p:nvSpPr>
        <p:spPr>
          <a:xfrm>
            <a:off x="1691680" y="3958695"/>
            <a:ext cx="7056784" cy="69444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C29238E9-3648-4000-92F0-6F7D0A0C0056}"/>
              </a:ext>
            </a:extLst>
          </p:cNvPr>
          <p:cNvSpPr/>
          <p:nvPr/>
        </p:nvSpPr>
        <p:spPr>
          <a:xfrm>
            <a:off x="1712298" y="5695588"/>
            <a:ext cx="3219742" cy="40799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3A4BDC49-1FD3-4F5F-BCE6-088ABE616DE0}"/>
              </a:ext>
            </a:extLst>
          </p:cNvPr>
          <p:cNvSpPr/>
          <p:nvPr/>
        </p:nvSpPr>
        <p:spPr>
          <a:xfrm>
            <a:off x="1690428" y="3964245"/>
            <a:ext cx="7056784" cy="69444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Audio 14">
            <a:hlinkClick r:id="" action="ppaction://media"/>
            <a:extLst>
              <a:ext uri="{FF2B5EF4-FFF2-40B4-BE49-F238E27FC236}">
                <a16:creationId xmlns:a16="http://schemas.microsoft.com/office/drawing/2014/main" id="{5515D3FA-5B56-4147-AED2-2A05A853F84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096810571"/>
      </p:ext>
    </p:extLst>
  </p:cSld>
  <p:clrMapOvr>
    <a:masterClrMapping/>
  </p:clrMapOvr>
  <mc:AlternateContent xmlns:mc="http://schemas.openxmlformats.org/markup-compatibility/2006" xmlns:p14="http://schemas.microsoft.com/office/powerpoint/2010/main">
    <mc:Choice Requires="p14">
      <p:transition spd="slow" p14:dur="2000" advTm="295834"/>
    </mc:Choice>
    <mc:Fallback xmlns="">
      <p:transition spd="slow" advTm="295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8"/>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9"/>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15"/>
                </p:tgtEl>
              </p:cMediaNode>
            </p:audio>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Summary</a:t>
            </a:r>
          </a:p>
        </p:txBody>
      </p:sp>
      <p:sp>
        <p:nvSpPr>
          <p:cNvPr id="3" name="Content Placeholder 2"/>
          <p:cNvSpPr>
            <a:spLocks noGrp="1"/>
          </p:cNvSpPr>
          <p:nvPr>
            <p:ph idx="1"/>
          </p:nvPr>
        </p:nvSpPr>
        <p:spPr/>
        <p:txBody>
          <a:bodyPr/>
          <a:lstStyle/>
          <a:p>
            <a:r>
              <a:rPr lang="en-CA" dirty="0"/>
              <a:t>Following this lesson, you now</a:t>
            </a:r>
          </a:p>
          <a:p>
            <a:pPr lvl="1"/>
            <a:r>
              <a:rPr lang="en-US" dirty="0"/>
              <a:t>Understand how C++ copies and assigns objects by default</a:t>
            </a:r>
          </a:p>
          <a:p>
            <a:pPr lvl="1"/>
            <a:r>
              <a:rPr lang="en-US" dirty="0"/>
              <a:t>Understand the destructor and its purpose</a:t>
            </a:r>
          </a:p>
          <a:p>
            <a:pPr lvl="1"/>
            <a:r>
              <a:rPr lang="en-US" dirty="0"/>
              <a:t>Know how to prevent the compiler from making copies or assignments</a:t>
            </a:r>
          </a:p>
          <a:p>
            <a:pPr lvl="1"/>
            <a:r>
              <a:rPr lang="en-US" dirty="0"/>
              <a:t>Have an understanding of how copy constructors should work</a:t>
            </a:r>
          </a:p>
          <a:p>
            <a:pPr lvl="1"/>
            <a:r>
              <a:rPr lang="en-US" dirty="0"/>
              <a:t>Have an understanding of how assignment operators should work</a:t>
            </a:r>
          </a:p>
          <a:p>
            <a:pPr lvl="1"/>
            <a:r>
              <a:rPr lang="en-US" dirty="0"/>
              <a:t>Are aware that the indexing operator can be made a member function of a class</a:t>
            </a:r>
            <a:endParaRPr lang="en-CA" dirty="0"/>
          </a:p>
          <a:p>
            <a:pPr lvl="1"/>
            <a:endParaRPr lang="en-CA" dirty="0"/>
          </a:p>
          <a:p>
            <a:pPr lvl="1"/>
            <a:endParaRPr lang="en-CA" dirty="0"/>
          </a:p>
        </p:txBody>
      </p:sp>
      <p:pic>
        <p:nvPicPr>
          <p:cNvPr id="6" name="Audio 5">
            <a:hlinkClick r:id="" action="ppaction://media"/>
            <a:extLst>
              <a:ext uri="{FF2B5EF4-FFF2-40B4-BE49-F238E27FC236}">
                <a16:creationId xmlns:a16="http://schemas.microsoft.com/office/drawing/2014/main" id="{A4DEC36A-C3C2-4AE2-99C2-E2A084565D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xmlns:p14="http://schemas.microsoft.com/office/powerpoint/2010/main">
    <mc:Choice Requires="p14">
      <p:transition spd="slow" p14:dur="2000" advTm="50168"/>
    </mc:Choice>
    <mc:Fallback xmlns="">
      <p:transition spd="slow" advTm="50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p:txBody>
          <a:bodyPr>
            <a:normAutofit/>
          </a:bodyPr>
          <a:lstStyle/>
          <a:p>
            <a:pPr marL="0" indent="0">
              <a:buNone/>
            </a:pPr>
            <a:r>
              <a:rPr lang="en-CA" sz="1800" dirty="0"/>
              <a:t>[1]	https://en.wikipedia.org/wiki/C++_classes</a:t>
            </a:r>
          </a:p>
          <a:p>
            <a:pPr marL="0" indent="0">
              <a:buNone/>
            </a:pPr>
            <a:r>
              <a:rPr lang="en-CA" sz="1800" dirty="0"/>
              <a:t>[2]	https://cplusplus.com/articles/y8hv0pDG/</a:t>
            </a:r>
          </a:p>
          <a:p>
            <a:pPr marL="0" indent="0">
              <a:buNone/>
            </a:pPr>
            <a:endParaRPr lang="en-CA" sz="1800" dirty="0"/>
          </a:p>
        </p:txBody>
      </p:sp>
      <p:pic>
        <p:nvPicPr>
          <p:cNvPr id="6" name="Audio 5">
            <a:hlinkClick r:id="" action="ppaction://media"/>
            <a:extLst>
              <a:ext uri="{FF2B5EF4-FFF2-40B4-BE49-F238E27FC236}">
                <a16:creationId xmlns:a16="http://schemas.microsoft.com/office/drawing/2014/main" id="{ECD7A78A-A686-43B2-A663-54E3FDADA7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xmlns:p14="http://schemas.microsoft.com/office/powerpoint/2010/main">
    <mc:Choice Requires="p14">
      <p:transition spd="slow" p14:dur="2000" advTm="2378"/>
    </mc:Choice>
    <mc:Fallback xmlns="">
      <p:transition spd="slow" advTm="2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a:t>These slides were prepared using the Georgia typeface. Mathematical equations use </a:t>
            </a:r>
            <a:r>
              <a:rPr lang="en-CA" dirty="0">
                <a:latin typeface="Times New Roman" panose="02020603050405020304" pitchFamily="18" charset="0"/>
                <a:cs typeface="Times New Roman" panose="02020603050405020304" pitchFamily="18" charset="0"/>
              </a:rPr>
              <a:t>Times New Roman</a:t>
            </a:r>
            <a:r>
              <a:rPr lang="en-CA" dirty="0"/>
              <a:t>, and source code is presented using </a:t>
            </a:r>
            <a:r>
              <a:rPr lang="en-CA" dirty="0">
                <a:latin typeface="Consolas" panose="020B0609020204030204" pitchFamily="49" charset="0"/>
                <a:cs typeface="Consolas" panose="020B0609020204030204" pitchFamily="49" charset="0"/>
              </a:rPr>
              <a:t>Consolas</a:t>
            </a:r>
            <a:r>
              <a:rPr lang="en-CA" dirty="0"/>
              <a:t>.</a:t>
            </a:r>
          </a:p>
          <a:p>
            <a:pPr marL="0" indent="0">
              <a:buNone/>
            </a:pPr>
            <a:endParaRPr lang="en-CA" dirty="0"/>
          </a:p>
          <a:p>
            <a:pPr marL="0" indent="0">
              <a:buNone/>
            </a:pPr>
            <a:r>
              <a:rPr lang="en-CA" dirty="0"/>
              <a:t>The 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6">
            <a:hlinkClick r:id="" action="ppaction://media"/>
            <a:extLst>
              <a:ext uri="{FF2B5EF4-FFF2-40B4-BE49-F238E27FC236}">
                <a16:creationId xmlns:a16="http://schemas.microsoft.com/office/drawing/2014/main" id="{8FFBE96E-45BD-457A-91F6-3F8F8CF278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2029"/>
    </mc:Choice>
    <mc:Fallback xmlns="">
      <p:transition spd="slow" advTm="2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a:t>ece</a:t>
            </a:r>
            <a:r>
              <a:rPr lang="en-CA" dirty="0"/>
              <a:t> 150 </a:t>
            </a:r>
            <a:r>
              <a:rPr lang="en-CA" i="1" dirty="0"/>
              <a:t>Fundamentals of Programming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5" name="Audio 4">
            <a:hlinkClick r:id="" action="ppaction://media"/>
            <a:extLst>
              <a:ext uri="{FF2B5EF4-FFF2-40B4-BE49-F238E27FC236}">
                <a16:creationId xmlns:a16="http://schemas.microsoft.com/office/drawing/2014/main" id="{058D1330-91C6-4474-9B08-690A2B1725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3713"/>
    </mc:Choice>
    <mc:Fallback xmlns="">
      <p:transition spd="slow" advTm="3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Dynamic memory allocation</a:t>
            </a:r>
          </a:p>
        </p:txBody>
      </p:sp>
      <p:sp>
        <p:nvSpPr>
          <p:cNvPr id="3" name="Content Placeholder 2"/>
          <p:cNvSpPr>
            <a:spLocks noGrp="1"/>
          </p:cNvSpPr>
          <p:nvPr>
            <p:ph idx="1"/>
          </p:nvPr>
        </p:nvSpPr>
        <p:spPr/>
        <p:txBody>
          <a:bodyPr/>
          <a:lstStyle/>
          <a:p>
            <a:r>
              <a:rPr lang="en-US" dirty="0"/>
              <a:t>Let us look again at encapsulating the </a:t>
            </a:r>
            <a:r>
              <a:rPr lang="en-US" dirty="0">
                <a:latin typeface="Consolas" panose="020B0609020204030204" pitchFamily="49" charset="0"/>
              </a:rPr>
              <a:t>Array</a:t>
            </a:r>
            <a:r>
              <a:rPr lang="en-US" dirty="0"/>
              <a:t> class</a:t>
            </a:r>
          </a:p>
          <a:p>
            <a:pPr marL="457200" lvl="1" indent="0">
              <a:buNone/>
            </a:pPr>
            <a:r>
              <a:rPr lang="en-US" dirty="0">
                <a:latin typeface="Consolas" panose="020B0609020204030204" pitchFamily="49" charset="0"/>
              </a:rPr>
              <a:t>	class Array {</a:t>
            </a:r>
          </a:p>
          <a:p>
            <a:pPr marL="457200" lvl="1" indent="0">
              <a:buNone/>
            </a:pPr>
            <a:r>
              <a:rPr lang="en-US" dirty="0">
                <a:latin typeface="Consolas" panose="020B0609020204030204" pitchFamily="49" charset="0"/>
              </a:rPr>
              <a:t>	    public:</a:t>
            </a:r>
          </a:p>
          <a:p>
            <a:pPr marL="457200" lvl="1" indent="0">
              <a:buNone/>
            </a:pPr>
            <a:endParaRPr lang="en-US" dirty="0">
              <a:latin typeface="Consolas" panose="020B0609020204030204" pitchFamily="49" charset="0"/>
            </a:endParaRPr>
          </a:p>
          <a:p>
            <a:pPr marL="457200" lvl="1" indent="0">
              <a:buNone/>
            </a:pPr>
            <a:r>
              <a:rPr lang="en-US" dirty="0">
                <a:latin typeface="Consolas" panose="020B0609020204030204" pitchFamily="49" charset="0"/>
              </a:rPr>
              <a:t>	    private:</a:t>
            </a:r>
          </a:p>
          <a:p>
            <a:pPr marL="457200" lvl="1" indent="0">
              <a:buNone/>
            </a:pPr>
            <a:r>
              <a:rPr lang="en-US" dirty="0">
                <a:latin typeface="Consolas" panose="020B0609020204030204" pitchFamily="49" charset="0"/>
              </a:rPr>
              <a:t>	        std::</a:t>
            </a:r>
            <a:r>
              <a:rPr lang="en-US" dirty="0" err="1">
                <a:latin typeface="Consolas" panose="020B0609020204030204" pitchFamily="49" charset="0"/>
              </a:rPr>
              <a:t>size_t</a:t>
            </a:r>
            <a:r>
              <a:rPr lang="en-US" dirty="0">
                <a:latin typeface="Consolas" panose="020B0609020204030204" pitchFamily="49" charset="0"/>
              </a:rPr>
              <a:t> capacity_;</a:t>
            </a:r>
          </a:p>
          <a:p>
            <a:pPr marL="457200" lvl="1" indent="0">
              <a:buNone/>
            </a:pPr>
            <a:r>
              <a:rPr lang="en-US" dirty="0">
                <a:latin typeface="Consolas" panose="020B0609020204030204" pitchFamily="49" charset="0"/>
              </a:rPr>
              <a:t>	        double     *array_;</a:t>
            </a:r>
          </a:p>
          <a:p>
            <a:pPr marL="457200" lvl="1" indent="0">
              <a:buNone/>
            </a:pPr>
            <a:r>
              <a:rPr lang="en-US" dirty="0">
                <a:latin typeface="Consolas" panose="020B0609020204030204" pitchFamily="49" charset="0"/>
              </a:rPr>
              <a:t>	};</a:t>
            </a:r>
          </a:p>
        </p:txBody>
      </p:sp>
      <p:pic>
        <p:nvPicPr>
          <p:cNvPr id="5" name="Audio 4">
            <a:hlinkClick r:id="" action="ppaction://media"/>
            <a:extLst>
              <a:ext uri="{FF2B5EF4-FFF2-40B4-BE49-F238E27FC236}">
                <a16:creationId xmlns:a16="http://schemas.microsoft.com/office/drawing/2014/main" id="{9E27FB09-FEF7-45AD-831A-82CEB97DAB6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34817481"/>
      </p:ext>
    </p:extLst>
  </p:cSld>
  <p:clrMapOvr>
    <a:masterClrMapping/>
  </p:clrMapOvr>
  <mc:AlternateContent xmlns:mc="http://schemas.openxmlformats.org/markup-compatibility/2006" xmlns:p14="http://schemas.microsoft.com/office/powerpoint/2010/main">
    <mc:Choice Requires="p14">
      <p:transition spd="slow" p14:dur="2000" advTm="21231"/>
    </mc:Choice>
    <mc:Fallback xmlns="">
      <p:transition spd="slow" advTm="21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Dynamic memory allocation</a:t>
            </a:r>
          </a:p>
        </p:txBody>
      </p:sp>
      <p:sp>
        <p:nvSpPr>
          <p:cNvPr id="3" name="Content Placeholder 2"/>
          <p:cNvSpPr>
            <a:spLocks noGrp="1"/>
          </p:cNvSpPr>
          <p:nvPr>
            <p:ph idx="1"/>
          </p:nvPr>
        </p:nvSpPr>
        <p:spPr/>
        <p:txBody>
          <a:bodyPr/>
          <a:lstStyle/>
          <a:p>
            <a:r>
              <a:rPr lang="en-US" dirty="0"/>
              <a:t>We will need a constructor that allocates memory:</a:t>
            </a:r>
          </a:p>
          <a:p>
            <a:pPr marL="857250" lvl="2" indent="0">
              <a:buNone/>
            </a:pPr>
            <a:r>
              <a:rPr lang="en-US" dirty="0">
                <a:latin typeface="Consolas" panose="020B0609020204030204" pitchFamily="49" charset="0"/>
              </a:rPr>
              <a:t>class Array {</a:t>
            </a:r>
          </a:p>
          <a:p>
            <a:pPr marL="857250" lvl="2" indent="0">
              <a:buNone/>
            </a:pPr>
            <a:r>
              <a:rPr lang="en-US" dirty="0">
                <a:latin typeface="Consolas" panose="020B0609020204030204" pitchFamily="49" charset="0"/>
              </a:rPr>
              <a:t>    public:</a:t>
            </a:r>
          </a:p>
          <a:p>
            <a:pPr marL="857250" lvl="2" indent="0">
              <a:buNone/>
            </a:pPr>
            <a:r>
              <a:rPr lang="en-US" dirty="0">
                <a:latin typeface="Consolas" panose="020B0609020204030204" pitchFamily="49" charset="0"/>
              </a:rPr>
              <a:t>        Array( std::</a:t>
            </a:r>
            <a:r>
              <a:rPr lang="en-US" dirty="0" err="1">
                <a:latin typeface="Consolas" panose="020B0609020204030204" pitchFamily="49" charset="0"/>
              </a:rPr>
              <a:t>size_t</a:t>
            </a:r>
            <a:r>
              <a:rPr lang="en-US" dirty="0">
                <a:latin typeface="Consolas" panose="020B0609020204030204" pitchFamily="49" charset="0"/>
              </a:rPr>
              <a:t> const </a:t>
            </a:r>
            <a:r>
              <a:rPr lang="en-US" dirty="0" err="1">
                <a:latin typeface="Consolas" panose="020B0609020204030204" pitchFamily="49" charset="0"/>
              </a:rPr>
              <a:t>new_capacity</a:t>
            </a:r>
            <a:r>
              <a:rPr lang="en-US" dirty="0">
                <a:latin typeface="Consolas" panose="020B0609020204030204" pitchFamily="49" charset="0"/>
              </a:rPr>
              <a:t>,</a:t>
            </a:r>
          </a:p>
          <a:p>
            <a:pPr marL="857250" lvl="2" indent="0">
              <a:buNone/>
            </a:pPr>
            <a:r>
              <a:rPr lang="en-US" dirty="0">
                <a:latin typeface="Consolas" panose="020B0609020204030204" pitchFamily="49" charset="0"/>
              </a:rPr>
              <a:t>               double      const value = 0.0 );</a:t>
            </a:r>
          </a:p>
          <a:p>
            <a:pPr marL="857250" lvl="2" indent="0">
              <a:buNone/>
            </a:pPr>
            <a:endParaRPr lang="en-US" dirty="0">
              <a:latin typeface="Consolas" panose="020B0609020204030204" pitchFamily="49" charset="0"/>
            </a:endParaRPr>
          </a:p>
          <a:p>
            <a:pPr marL="857250" lvl="2" indent="0">
              <a:buNone/>
            </a:pPr>
            <a:r>
              <a:rPr lang="en-US" dirty="0">
                <a:latin typeface="Consolas" panose="020B0609020204030204" pitchFamily="49" charset="0"/>
              </a:rPr>
              <a:t>        std::</a:t>
            </a:r>
            <a:r>
              <a:rPr lang="en-US" dirty="0" err="1">
                <a:latin typeface="Consolas" panose="020B0609020204030204" pitchFamily="49" charset="0"/>
              </a:rPr>
              <a:t>size_t</a:t>
            </a:r>
            <a:r>
              <a:rPr lang="en-US" dirty="0">
                <a:latin typeface="Consolas" panose="020B0609020204030204" pitchFamily="49" charset="0"/>
              </a:rPr>
              <a:t> capacity() const;</a:t>
            </a:r>
          </a:p>
          <a:p>
            <a:pPr marL="857250" lvl="2" indent="0">
              <a:buNone/>
            </a:pPr>
            <a:endParaRPr lang="en-US" dirty="0">
              <a:latin typeface="Consolas" panose="020B0609020204030204" pitchFamily="49" charset="0"/>
            </a:endParaRPr>
          </a:p>
          <a:p>
            <a:pPr marL="857250" lvl="2" indent="0">
              <a:buNone/>
            </a:pPr>
            <a:r>
              <a:rPr lang="en-US" dirty="0">
                <a:latin typeface="Consolas" panose="020B0609020204030204" pitchFamily="49" charset="0"/>
              </a:rPr>
              <a:t>    private:</a:t>
            </a:r>
          </a:p>
          <a:p>
            <a:pPr marL="857250" lvl="2" indent="0">
              <a:buNone/>
            </a:pPr>
            <a:r>
              <a:rPr lang="en-US" dirty="0">
                <a:latin typeface="Consolas" panose="020B0609020204030204" pitchFamily="49" charset="0"/>
              </a:rPr>
              <a:t>        std::</a:t>
            </a:r>
            <a:r>
              <a:rPr lang="en-US" dirty="0" err="1">
                <a:latin typeface="Consolas" panose="020B0609020204030204" pitchFamily="49" charset="0"/>
              </a:rPr>
              <a:t>size_t</a:t>
            </a:r>
            <a:r>
              <a:rPr lang="en-US" dirty="0">
                <a:latin typeface="Consolas" panose="020B0609020204030204" pitchFamily="49" charset="0"/>
              </a:rPr>
              <a:t> capacity_;</a:t>
            </a:r>
          </a:p>
          <a:p>
            <a:pPr marL="857250" lvl="2" indent="0">
              <a:buNone/>
            </a:pPr>
            <a:r>
              <a:rPr lang="en-US" dirty="0">
                <a:latin typeface="Consolas" panose="020B0609020204030204" pitchFamily="49" charset="0"/>
              </a:rPr>
              <a:t>        double     *array_;</a:t>
            </a:r>
          </a:p>
          <a:p>
            <a:pPr marL="857250" lvl="2" indent="0">
              <a:buNone/>
            </a:pPr>
            <a:r>
              <a:rPr lang="en-US" dirty="0">
                <a:latin typeface="Consolas" panose="020B0609020204030204" pitchFamily="49" charset="0"/>
              </a:rPr>
              <a:t>};</a:t>
            </a:r>
          </a:p>
        </p:txBody>
      </p:sp>
      <p:pic>
        <p:nvPicPr>
          <p:cNvPr id="4" name="Audio 3">
            <a:hlinkClick r:id="" action="ppaction://media"/>
            <a:extLst>
              <a:ext uri="{FF2B5EF4-FFF2-40B4-BE49-F238E27FC236}">
                <a16:creationId xmlns:a16="http://schemas.microsoft.com/office/drawing/2014/main" id="{4D56FFF3-20F4-4D74-A651-DAB25475651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28942226"/>
      </p:ext>
    </p:extLst>
  </p:cSld>
  <p:clrMapOvr>
    <a:masterClrMapping/>
  </p:clrMapOvr>
  <mc:AlternateContent xmlns:mc="http://schemas.openxmlformats.org/markup-compatibility/2006" xmlns:p14="http://schemas.microsoft.com/office/powerpoint/2010/main">
    <mc:Choice Requires="p14">
      <p:transition spd="slow" p14:dur="2000" advTm="39039"/>
    </mc:Choice>
    <mc:Fallback xmlns="">
      <p:transition spd="slow" advTm="39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Dynamic memory allocation</a:t>
            </a:r>
          </a:p>
        </p:txBody>
      </p:sp>
      <p:sp>
        <p:nvSpPr>
          <p:cNvPr id="3" name="Content Placeholder 2"/>
          <p:cNvSpPr>
            <a:spLocks noGrp="1"/>
          </p:cNvSpPr>
          <p:nvPr>
            <p:ph idx="1"/>
          </p:nvPr>
        </p:nvSpPr>
        <p:spPr/>
        <p:txBody>
          <a:bodyPr/>
          <a:lstStyle/>
          <a:p>
            <a:r>
              <a:rPr lang="en-US" dirty="0"/>
              <a:t>We will need a constructor that allocates memory:</a:t>
            </a:r>
          </a:p>
          <a:p>
            <a:pPr marL="857250" lvl="2" indent="0">
              <a:buNone/>
            </a:pPr>
            <a:r>
              <a:rPr lang="en-US" dirty="0">
                <a:latin typeface="Consolas" panose="020B0609020204030204" pitchFamily="49" charset="0"/>
              </a:rPr>
              <a:t>Array::Array( std::</a:t>
            </a:r>
            <a:r>
              <a:rPr lang="en-US" dirty="0" err="1">
                <a:latin typeface="Consolas" panose="020B0609020204030204" pitchFamily="49" charset="0"/>
              </a:rPr>
              <a:t>size_t</a:t>
            </a:r>
            <a:r>
              <a:rPr lang="en-US" dirty="0">
                <a:latin typeface="Consolas" panose="020B0609020204030204" pitchFamily="49" charset="0"/>
              </a:rPr>
              <a:t> const </a:t>
            </a:r>
            <a:r>
              <a:rPr lang="en-US" dirty="0" err="1">
                <a:latin typeface="Consolas" panose="020B0609020204030204" pitchFamily="49" charset="0"/>
              </a:rPr>
              <a:t>new_capacity</a:t>
            </a:r>
            <a:r>
              <a:rPr lang="en-US" dirty="0">
                <a:latin typeface="Consolas" panose="020B0609020204030204" pitchFamily="49" charset="0"/>
              </a:rPr>
              <a:t>,</a:t>
            </a:r>
          </a:p>
          <a:p>
            <a:pPr marL="857250" lvl="2" indent="0">
              <a:buNone/>
            </a:pPr>
            <a:r>
              <a:rPr lang="en-US" dirty="0">
                <a:latin typeface="Consolas" panose="020B0609020204030204" pitchFamily="49" charset="0"/>
              </a:rPr>
              <a:t>              double      const value ):</a:t>
            </a:r>
          </a:p>
          <a:p>
            <a:pPr marL="857250" lvl="2" indent="0">
              <a:buNone/>
            </a:pPr>
            <a:r>
              <a:rPr lang="en-US" dirty="0">
                <a:latin typeface="Consolas" panose="020B0609020204030204" pitchFamily="49" charset="0"/>
              </a:rPr>
              <a:t>capacity_{ </a:t>
            </a:r>
            <a:r>
              <a:rPr lang="en-US" dirty="0" err="1">
                <a:latin typeface="Consolas" panose="020B0609020204030204" pitchFamily="49" charset="0"/>
              </a:rPr>
              <a:t>new_capacity</a:t>
            </a:r>
            <a:r>
              <a:rPr lang="en-US" dirty="0">
                <a:latin typeface="Consolas" panose="020B0609020204030204" pitchFamily="49" charset="0"/>
              </a:rPr>
              <a:t> },</a:t>
            </a:r>
          </a:p>
          <a:p>
            <a:pPr marL="857250" lvl="2" indent="0">
              <a:buNone/>
            </a:pPr>
            <a:r>
              <a:rPr lang="en-US" dirty="0">
                <a:latin typeface="Consolas" panose="020B0609020204030204" pitchFamily="49" charset="0"/>
              </a:rPr>
              <a:t>array_{ new double[capacity()] } {</a:t>
            </a:r>
          </a:p>
          <a:p>
            <a:pPr marL="857250" lvl="2" indent="0">
              <a:buNone/>
            </a:pPr>
            <a:r>
              <a:rPr lang="en-US" dirty="0">
                <a:latin typeface="Consolas" panose="020B0609020204030204" pitchFamily="49" charset="0"/>
              </a:rPr>
              <a:t>    for ( std::</a:t>
            </a:r>
            <a:r>
              <a:rPr lang="en-US" dirty="0" err="1">
                <a:latin typeface="Consolas" panose="020B0609020204030204" pitchFamily="49" charset="0"/>
              </a:rPr>
              <a:t>size_t</a:t>
            </a:r>
            <a:r>
              <a:rPr lang="en-US" dirty="0">
                <a:latin typeface="Consolas" panose="020B0609020204030204" pitchFamily="49" charset="0"/>
              </a:rPr>
              <a:t> k{0}; k &lt; capacity(); ++k ) {</a:t>
            </a:r>
          </a:p>
          <a:p>
            <a:pPr marL="857250" lvl="2" indent="0">
              <a:buNone/>
            </a:pPr>
            <a:r>
              <a:rPr lang="en-US" dirty="0">
                <a:latin typeface="Consolas" panose="020B0609020204030204" pitchFamily="49" charset="0"/>
              </a:rPr>
              <a:t>        array_[k] = value;</a:t>
            </a:r>
          </a:p>
          <a:p>
            <a:pPr marL="857250" lvl="2" indent="0">
              <a:buNone/>
            </a:pPr>
            <a:r>
              <a:rPr lang="en-US" dirty="0">
                <a:latin typeface="Consolas" panose="020B0609020204030204" pitchFamily="49" charset="0"/>
              </a:rPr>
              <a:t>    }</a:t>
            </a:r>
          </a:p>
          <a:p>
            <a:pPr marL="857250" lvl="2" indent="0">
              <a:buNone/>
            </a:pPr>
            <a:r>
              <a:rPr lang="en-US" dirty="0">
                <a:latin typeface="Consolas" panose="020B0609020204030204" pitchFamily="49" charset="0"/>
              </a:rPr>
              <a:t>}</a:t>
            </a:r>
          </a:p>
          <a:p>
            <a:pPr marL="857250" lvl="2" indent="0">
              <a:buNone/>
            </a:pPr>
            <a:endParaRPr lang="en-US" dirty="0">
              <a:latin typeface="Consolas" panose="020B0609020204030204" pitchFamily="49" charset="0"/>
            </a:endParaRPr>
          </a:p>
          <a:p>
            <a:pPr marL="857250" lvl="2" indent="0">
              <a:buNone/>
            </a:pPr>
            <a:r>
              <a:rPr lang="en-US" dirty="0">
                <a:latin typeface="Consolas" panose="020B0609020204030204" pitchFamily="49" charset="0"/>
              </a:rPr>
              <a:t>std::</a:t>
            </a:r>
            <a:r>
              <a:rPr lang="en-US" dirty="0" err="1">
                <a:latin typeface="Consolas" panose="020B0609020204030204" pitchFamily="49" charset="0"/>
              </a:rPr>
              <a:t>size_t</a:t>
            </a:r>
            <a:r>
              <a:rPr lang="en-US" dirty="0">
                <a:latin typeface="Consolas" panose="020B0609020204030204" pitchFamily="49" charset="0"/>
              </a:rPr>
              <a:t> Array::capacity() const {</a:t>
            </a:r>
          </a:p>
          <a:p>
            <a:pPr marL="857250" lvl="2" indent="0">
              <a:buNone/>
            </a:pPr>
            <a:r>
              <a:rPr lang="en-US" dirty="0">
                <a:latin typeface="Consolas" panose="020B0609020204030204" pitchFamily="49" charset="0"/>
              </a:rPr>
              <a:t>    return capacity_;</a:t>
            </a:r>
            <a:br>
              <a:rPr lang="en-US" dirty="0">
                <a:latin typeface="Consolas" panose="020B0609020204030204" pitchFamily="49" charset="0"/>
              </a:rPr>
            </a:br>
            <a:r>
              <a:rPr lang="en-US" dirty="0">
                <a:latin typeface="Consolas" panose="020B0609020204030204" pitchFamily="49" charset="0"/>
              </a:rPr>
              <a:t>}</a:t>
            </a:r>
          </a:p>
          <a:p>
            <a:pPr marL="457200" lvl="1" indent="0">
              <a:buNone/>
            </a:pPr>
            <a:endParaRPr lang="en-US" dirty="0">
              <a:latin typeface="Consolas" panose="020B0609020204030204" pitchFamily="49" charset="0"/>
            </a:endParaRPr>
          </a:p>
        </p:txBody>
      </p:sp>
      <p:pic>
        <p:nvPicPr>
          <p:cNvPr id="4" name="Audio 3">
            <a:hlinkClick r:id="" action="ppaction://media"/>
            <a:extLst>
              <a:ext uri="{FF2B5EF4-FFF2-40B4-BE49-F238E27FC236}">
                <a16:creationId xmlns:a16="http://schemas.microsoft.com/office/drawing/2014/main" id="{876DB6E0-D64F-4229-ADB0-4E9D990F8F8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98669506"/>
      </p:ext>
    </p:extLst>
  </p:cSld>
  <p:clrMapOvr>
    <a:masterClrMapping/>
  </p:clrMapOvr>
  <mc:AlternateContent xmlns:mc="http://schemas.openxmlformats.org/markup-compatibility/2006" xmlns:p14="http://schemas.microsoft.com/office/powerpoint/2010/main">
    <mc:Choice Requires="p14">
      <p:transition spd="slow" p14:dur="2000" advTm="95274"/>
    </mc:Choice>
    <mc:Fallback xmlns="">
      <p:transition spd="slow" advTm="95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Dynamic memory allocation</a:t>
            </a:r>
          </a:p>
        </p:txBody>
      </p:sp>
      <p:sp>
        <p:nvSpPr>
          <p:cNvPr id="3" name="Content Placeholder 2"/>
          <p:cNvSpPr>
            <a:spLocks noGrp="1"/>
          </p:cNvSpPr>
          <p:nvPr>
            <p:ph idx="1"/>
          </p:nvPr>
        </p:nvSpPr>
        <p:spPr/>
        <p:txBody>
          <a:bodyPr/>
          <a:lstStyle/>
          <a:p>
            <a:r>
              <a:rPr lang="en-US" dirty="0"/>
              <a:t>Now, consider this program:</a:t>
            </a:r>
          </a:p>
          <a:p>
            <a:pPr marL="857250" lvl="2" indent="0">
              <a:buNone/>
            </a:pPr>
            <a:r>
              <a:rPr lang="en-US" dirty="0">
                <a:latin typeface="Consolas" panose="020B0609020204030204" pitchFamily="49" charset="0"/>
              </a:rPr>
              <a:t>int main() {</a:t>
            </a:r>
          </a:p>
          <a:p>
            <a:pPr marL="857250" lvl="2" indent="0">
              <a:buNone/>
            </a:pPr>
            <a:r>
              <a:rPr lang="en-US" dirty="0">
                <a:latin typeface="Consolas" panose="020B0609020204030204" pitchFamily="49" charset="0"/>
              </a:rPr>
              <a:t>    Array data{ 10 };</a:t>
            </a:r>
          </a:p>
          <a:p>
            <a:pPr marL="857250" lvl="2" indent="0">
              <a:buNone/>
            </a:pPr>
            <a:endParaRPr lang="en-US" dirty="0">
              <a:latin typeface="Consolas" panose="020B0609020204030204" pitchFamily="49" charset="0"/>
            </a:endParaRPr>
          </a:p>
          <a:p>
            <a:pPr marL="857250" lvl="2" indent="0">
              <a:buNone/>
            </a:pPr>
            <a:r>
              <a:rPr lang="en-US" dirty="0">
                <a:latin typeface="Consolas" panose="020B0609020204030204" pitchFamily="49" charset="0"/>
              </a:rPr>
              <a:t>    return 0;</a:t>
            </a:r>
            <a:br>
              <a:rPr lang="en-US" dirty="0">
                <a:latin typeface="Consolas" panose="020B0609020204030204" pitchFamily="49" charset="0"/>
              </a:rPr>
            </a:br>
            <a:r>
              <a:rPr lang="en-US" dirty="0">
                <a:latin typeface="Consolas" panose="020B0609020204030204" pitchFamily="49" charset="0"/>
              </a:rPr>
              <a:t>}</a:t>
            </a:r>
          </a:p>
          <a:p>
            <a:pPr marL="457200" lvl="1" indent="0">
              <a:buNone/>
            </a:pPr>
            <a:endParaRPr lang="en-US" sz="1800" dirty="0">
              <a:latin typeface="Consolas" panose="020B0609020204030204" pitchFamily="49" charset="0"/>
            </a:endParaRPr>
          </a:p>
          <a:p>
            <a:pPr lvl="0"/>
            <a:r>
              <a:rPr lang="en-US" dirty="0">
                <a:solidFill>
                  <a:prstClr val="black"/>
                </a:solidFill>
              </a:rPr>
              <a:t>As this program executes:</a:t>
            </a:r>
          </a:p>
          <a:p>
            <a:pPr lvl="1"/>
            <a:r>
              <a:rPr lang="en-US" dirty="0">
                <a:solidFill>
                  <a:prstClr val="black"/>
                </a:solidFill>
              </a:rPr>
              <a:t>The compiler allocates 16 bytes for both member variables</a:t>
            </a:r>
          </a:p>
          <a:p>
            <a:pPr lvl="1"/>
            <a:r>
              <a:rPr lang="en-US" dirty="0">
                <a:solidFill>
                  <a:prstClr val="black"/>
                </a:solidFill>
              </a:rPr>
              <a:t>The constructor initializes </a:t>
            </a:r>
            <a:r>
              <a:rPr lang="en-US" dirty="0" err="1">
                <a:solidFill>
                  <a:prstClr val="black"/>
                </a:solidFill>
                <a:latin typeface="Consolas" panose="020B0609020204030204" pitchFamily="49" charset="0"/>
              </a:rPr>
              <a:t>data.array</a:t>
            </a:r>
            <a:r>
              <a:rPr lang="en-US" dirty="0">
                <a:solidFill>
                  <a:prstClr val="black"/>
                </a:solidFill>
                <a:latin typeface="Consolas" panose="020B0609020204030204" pitchFamily="49" charset="0"/>
              </a:rPr>
              <a:t>_</a:t>
            </a:r>
            <a:r>
              <a:rPr lang="en-US" dirty="0">
                <a:solidFill>
                  <a:prstClr val="black"/>
                </a:solidFill>
              </a:rPr>
              <a:t> with the address of dynamically allocated memory returned by </a:t>
            </a:r>
            <a:r>
              <a:rPr lang="en-US" dirty="0">
                <a:solidFill>
                  <a:prstClr val="black"/>
                </a:solidFill>
                <a:latin typeface="Consolas" panose="020B0609020204030204" pitchFamily="49" charset="0"/>
              </a:rPr>
              <a:t>new</a:t>
            </a:r>
          </a:p>
          <a:p>
            <a:pPr lvl="1"/>
            <a:r>
              <a:rPr lang="en-US" dirty="0">
                <a:solidFill>
                  <a:prstClr val="black"/>
                </a:solidFill>
              </a:rPr>
              <a:t>When the function exits, the 16 bytes are reclaimed</a:t>
            </a:r>
          </a:p>
          <a:p>
            <a:pPr lvl="1"/>
            <a:r>
              <a:rPr lang="en-US" dirty="0">
                <a:solidFill>
                  <a:prstClr val="black"/>
                </a:solidFill>
              </a:rPr>
              <a:t>Unfortunately, the memory is still allocated</a:t>
            </a:r>
          </a:p>
          <a:p>
            <a:pPr lvl="2"/>
            <a:r>
              <a:rPr lang="en-US" dirty="0">
                <a:solidFill>
                  <a:prstClr val="black"/>
                </a:solidFill>
              </a:rPr>
              <a:t>Fortunately, the program ends,</a:t>
            </a:r>
            <a:br>
              <a:rPr lang="en-US" dirty="0">
                <a:solidFill>
                  <a:prstClr val="black"/>
                </a:solidFill>
              </a:rPr>
            </a:br>
            <a:r>
              <a:rPr lang="en-US" dirty="0">
                <a:solidFill>
                  <a:prstClr val="black"/>
                </a:solidFill>
              </a:rPr>
              <a:t>      so the operating system takes back all the memory anyway…</a:t>
            </a:r>
          </a:p>
          <a:p>
            <a:pPr lvl="1"/>
            <a:endParaRPr lang="en-US" dirty="0">
              <a:solidFill>
                <a:prstClr val="black"/>
              </a:solidFill>
            </a:endParaRPr>
          </a:p>
          <a:p>
            <a:pPr marL="457200" lvl="1" indent="0">
              <a:buNone/>
            </a:pPr>
            <a:endParaRPr lang="en-US" sz="1800" dirty="0">
              <a:latin typeface="Consolas" panose="020B0609020204030204" pitchFamily="49" charset="0"/>
            </a:endParaRPr>
          </a:p>
        </p:txBody>
      </p:sp>
      <p:pic>
        <p:nvPicPr>
          <p:cNvPr id="9" name="Audio 8">
            <a:hlinkClick r:id="" action="ppaction://media"/>
            <a:extLst>
              <a:ext uri="{FF2B5EF4-FFF2-40B4-BE49-F238E27FC236}">
                <a16:creationId xmlns:a16="http://schemas.microsoft.com/office/drawing/2014/main" id="{C1BD5B31-F63A-47BE-BA72-B29FED1973F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492205453"/>
      </p:ext>
    </p:extLst>
  </p:cSld>
  <p:clrMapOvr>
    <a:masterClrMapping/>
  </p:clrMapOvr>
  <mc:AlternateContent xmlns:mc="http://schemas.openxmlformats.org/markup-compatibility/2006" xmlns:p14="http://schemas.microsoft.com/office/powerpoint/2010/main">
    <mc:Choice Requires="p14">
      <p:transition spd="slow" p14:dur="2000" advTm="104262"/>
    </mc:Choice>
    <mc:Fallback xmlns="">
      <p:transition spd="slow" advTm="104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Dynamic memory allocation</a:t>
            </a:r>
          </a:p>
        </p:txBody>
      </p:sp>
      <p:sp>
        <p:nvSpPr>
          <p:cNvPr id="3" name="Content Placeholder 2"/>
          <p:cNvSpPr>
            <a:spLocks noGrp="1"/>
          </p:cNvSpPr>
          <p:nvPr>
            <p:ph idx="1"/>
          </p:nvPr>
        </p:nvSpPr>
        <p:spPr/>
        <p:txBody>
          <a:bodyPr/>
          <a:lstStyle/>
          <a:p>
            <a:r>
              <a:rPr lang="en-US" dirty="0"/>
              <a:t>However, suppose this happened in a function call</a:t>
            </a:r>
          </a:p>
          <a:p>
            <a:pPr lvl="1"/>
            <a:r>
              <a:rPr lang="en-US" dirty="0"/>
              <a:t>We’d have a definite memory leak every time the function is called</a:t>
            </a:r>
          </a:p>
          <a:p>
            <a:pPr lvl="1"/>
            <a:endParaRPr lang="en-US" dirty="0"/>
          </a:p>
          <a:p>
            <a:r>
              <a:rPr lang="en-US" dirty="0"/>
              <a:t>The destructor is a function that is scheduled to run by the compiler whenever a local variable or parameter-passed-by-value goes out of scope</a:t>
            </a:r>
          </a:p>
          <a:p>
            <a:pPr lvl="1"/>
            <a:r>
              <a:rPr lang="en-US" dirty="0"/>
              <a:t>If there is no destructor defined, nothing happens</a:t>
            </a:r>
          </a:p>
          <a:p>
            <a:pPr lvl="1"/>
            <a:r>
              <a:rPr lang="en-US" dirty="0"/>
              <a:t>The destructor, however, is a piece of code that can be used,</a:t>
            </a:r>
            <a:br>
              <a:rPr lang="en-US" dirty="0"/>
            </a:br>
            <a:r>
              <a:rPr lang="en-US" dirty="0"/>
              <a:t>      for example, to clean up any dynamically allocated memory</a:t>
            </a:r>
          </a:p>
        </p:txBody>
      </p:sp>
      <p:pic>
        <p:nvPicPr>
          <p:cNvPr id="5" name="Audio 4">
            <a:hlinkClick r:id="" action="ppaction://media"/>
            <a:extLst>
              <a:ext uri="{FF2B5EF4-FFF2-40B4-BE49-F238E27FC236}">
                <a16:creationId xmlns:a16="http://schemas.microsoft.com/office/drawing/2014/main" id="{F54F41D3-31DE-49FA-A137-A558281E6ED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35609532"/>
      </p:ext>
    </p:extLst>
  </p:cSld>
  <p:clrMapOvr>
    <a:masterClrMapping/>
  </p:clrMapOvr>
  <mc:AlternateContent xmlns:mc="http://schemas.openxmlformats.org/markup-compatibility/2006" xmlns:p14="http://schemas.microsoft.com/office/powerpoint/2010/main">
    <mc:Choice Requires="p14">
      <p:transition spd="slow" p14:dur="2000" advTm="72149"/>
    </mc:Choice>
    <mc:Fallback xmlns="">
      <p:transition spd="slow" advTm="72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6.2"/>
</p:tagLst>
</file>

<file path=ppt/tags/tag10.xml><?xml version="1.0" encoding="utf-8"?>
<p:tagLst xmlns:a="http://schemas.openxmlformats.org/drawingml/2006/main" xmlns:r="http://schemas.openxmlformats.org/officeDocument/2006/relationships" xmlns:p="http://schemas.openxmlformats.org/presentationml/2006/main">
  <p:tag name="TIMING" val="|7.1|4.1|11"/>
</p:tagLst>
</file>

<file path=ppt/tags/tag11.xml><?xml version="1.0" encoding="utf-8"?>
<p:tagLst xmlns:a="http://schemas.openxmlformats.org/drawingml/2006/main" xmlns:r="http://schemas.openxmlformats.org/officeDocument/2006/relationships" xmlns:p="http://schemas.openxmlformats.org/presentationml/2006/main">
  <p:tag name="TIMING" val="|45.1|12.4|7.3|6|11.4"/>
</p:tagLst>
</file>

<file path=ppt/tags/tag12.xml><?xml version="1.0" encoding="utf-8"?>
<p:tagLst xmlns:a="http://schemas.openxmlformats.org/drawingml/2006/main" xmlns:r="http://schemas.openxmlformats.org/officeDocument/2006/relationships" xmlns:p="http://schemas.openxmlformats.org/presentationml/2006/main">
  <p:tag name="TIMING" val="|4.3|28.1|4.5|24.3|14.8"/>
</p:tagLst>
</file>

<file path=ppt/tags/tag13.xml><?xml version="1.0" encoding="utf-8"?>
<p:tagLst xmlns:a="http://schemas.openxmlformats.org/drawingml/2006/main" xmlns:r="http://schemas.openxmlformats.org/officeDocument/2006/relationships" xmlns:p="http://schemas.openxmlformats.org/presentationml/2006/main">
  <p:tag name="TIMING" val="|25.3|13.6|5.7|4.8"/>
</p:tagLst>
</file>

<file path=ppt/tags/tag14.xml><?xml version="1.0" encoding="utf-8"?>
<p:tagLst xmlns:a="http://schemas.openxmlformats.org/drawingml/2006/main" xmlns:r="http://schemas.openxmlformats.org/officeDocument/2006/relationships" xmlns:p="http://schemas.openxmlformats.org/presentationml/2006/main">
  <p:tag name="TIMING" val="|5.3|23.2"/>
</p:tagLst>
</file>

<file path=ppt/tags/tag15.xml><?xml version="1.0" encoding="utf-8"?>
<p:tagLst xmlns:a="http://schemas.openxmlformats.org/drawingml/2006/main" xmlns:r="http://schemas.openxmlformats.org/officeDocument/2006/relationships" xmlns:p="http://schemas.openxmlformats.org/presentationml/2006/main">
  <p:tag name="TIMING" val="|7.1|13.5|14|12.6|31.9"/>
</p:tagLst>
</file>

<file path=ppt/tags/tag16.xml><?xml version="1.0" encoding="utf-8"?>
<p:tagLst xmlns:a="http://schemas.openxmlformats.org/drawingml/2006/main" xmlns:r="http://schemas.openxmlformats.org/officeDocument/2006/relationships" xmlns:p="http://schemas.openxmlformats.org/presentationml/2006/main">
  <p:tag name="TIMING" val="|23.1|32.2|31.3|14.8|75.2"/>
</p:tagLst>
</file>

<file path=ppt/tags/tag17.xml><?xml version="1.0" encoding="utf-8"?>
<p:tagLst xmlns:a="http://schemas.openxmlformats.org/drawingml/2006/main" xmlns:r="http://schemas.openxmlformats.org/officeDocument/2006/relationships" xmlns:p="http://schemas.openxmlformats.org/presentationml/2006/main">
  <p:tag name="TIMING" val="|55.9"/>
</p:tagLst>
</file>

<file path=ppt/tags/tag18.xml><?xml version="1.0" encoding="utf-8"?>
<p:tagLst xmlns:a="http://schemas.openxmlformats.org/drawingml/2006/main" xmlns:r="http://schemas.openxmlformats.org/officeDocument/2006/relationships" xmlns:p="http://schemas.openxmlformats.org/presentationml/2006/main">
  <p:tag name="TIMING" val="|7.1|4.1|11"/>
</p:tagLst>
</file>

<file path=ppt/tags/tag19.xml><?xml version="1.0" encoding="utf-8"?>
<p:tagLst xmlns:a="http://schemas.openxmlformats.org/drawingml/2006/main" xmlns:r="http://schemas.openxmlformats.org/officeDocument/2006/relationships" xmlns:p="http://schemas.openxmlformats.org/presentationml/2006/main">
  <p:tag name="TIMING" val="|5.6|10.9|9.7|23.1|4.4|9.4|9.2"/>
</p:tagLst>
</file>

<file path=ppt/tags/tag2.xml><?xml version="1.0" encoding="utf-8"?>
<p:tagLst xmlns:a="http://schemas.openxmlformats.org/drawingml/2006/main" xmlns:r="http://schemas.openxmlformats.org/officeDocument/2006/relationships" xmlns:p="http://schemas.openxmlformats.org/presentationml/2006/main">
  <p:tag name="TIMING" val="|35.4|49|3.9|29.8|5.1|56.7|12|36.9|33"/>
</p:tagLst>
</file>

<file path=ppt/tags/tag20.xml><?xml version="1.0" encoding="utf-8"?>
<p:tagLst xmlns:a="http://schemas.openxmlformats.org/drawingml/2006/main" xmlns:r="http://schemas.openxmlformats.org/officeDocument/2006/relationships" xmlns:p="http://schemas.openxmlformats.org/presentationml/2006/main">
  <p:tag name="TIMING" val="|7.1|4.1|11"/>
</p:tagLst>
</file>

<file path=ppt/tags/tag21.xml><?xml version="1.0" encoding="utf-8"?>
<p:tagLst xmlns:a="http://schemas.openxmlformats.org/drawingml/2006/main" xmlns:r="http://schemas.openxmlformats.org/officeDocument/2006/relationships" xmlns:p="http://schemas.openxmlformats.org/presentationml/2006/main">
  <p:tag name="TIMING" val="|6.1|66.6"/>
</p:tagLst>
</file>

<file path=ppt/tags/tag22.xml><?xml version="1.0" encoding="utf-8"?>
<p:tagLst xmlns:a="http://schemas.openxmlformats.org/drawingml/2006/main" xmlns:r="http://schemas.openxmlformats.org/officeDocument/2006/relationships" xmlns:p="http://schemas.openxmlformats.org/presentationml/2006/main">
  <p:tag name="TIMING" val="|5.7|6.2|10.7|4.8|6.8|9.1"/>
</p:tagLst>
</file>

<file path=ppt/tags/tag23.xml><?xml version="1.0" encoding="utf-8"?>
<p:tagLst xmlns:a="http://schemas.openxmlformats.org/drawingml/2006/main" xmlns:r="http://schemas.openxmlformats.org/officeDocument/2006/relationships" xmlns:p="http://schemas.openxmlformats.org/presentationml/2006/main">
  <p:tag name="TIMING" val="|7.1|4.1|11"/>
</p:tagLst>
</file>

<file path=ppt/tags/tag24.xml><?xml version="1.0" encoding="utf-8"?>
<p:tagLst xmlns:a="http://schemas.openxmlformats.org/drawingml/2006/main" xmlns:r="http://schemas.openxmlformats.org/officeDocument/2006/relationships" xmlns:p="http://schemas.openxmlformats.org/presentationml/2006/main">
  <p:tag name="TIMING" val="|60.5|49.5|60.4"/>
</p:tagLst>
</file>

<file path=ppt/tags/tag25.xml><?xml version="1.0" encoding="utf-8"?>
<p:tagLst xmlns:a="http://schemas.openxmlformats.org/drawingml/2006/main" xmlns:r="http://schemas.openxmlformats.org/officeDocument/2006/relationships" xmlns:p="http://schemas.openxmlformats.org/presentationml/2006/main">
  <p:tag name="TIMING" val="|23.5|12.5"/>
</p:tagLst>
</file>

<file path=ppt/tags/tag26.xml><?xml version="1.0" encoding="utf-8"?>
<p:tagLst xmlns:a="http://schemas.openxmlformats.org/drawingml/2006/main" xmlns:r="http://schemas.openxmlformats.org/officeDocument/2006/relationships" xmlns:p="http://schemas.openxmlformats.org/presentationml/2006/main">
  <p:tag name="TIMING" val="|26.2|5.7|3.6|5.1|1.8|6.6"/>
</p:tagLst>
</file>

<file path=ppt/tags/tag27.xml><?xml version="1.0" encoding="utf-8"?>
<p:tagLst xmlns:a="http://schemas.openxmlformats.org/drawingml/2006/main" xmlns:r="http://schemas.openxmlformats.org/officeDocument/2006/relationships" xmlns:p="http://schemas.openxmlformats.org/presentationml/2006/main">
  <p:tag name="TIMING" val="|30.7"/>
</p:tagLst>
</file>

<file path=ppt/tags/tag28.xml><?xml version="1.0" encoding="utf-8"?>
<p:tagLst xmlns:a="http://schemas.openxmlformats.org/drawingml/2006/main" xmlns:r="http://schemas.openxmlformats.org/officeDocument/2006/relationships" xmlns:p="http://schemas.openxmlformats.org/presentationml/2006/main">
  <p:tag name="TIMING" val="|32.1|7.3|16|14.6|18.5"/>
</p:tagLst>
</file>

<file path=ppt/tags/tag29.xml><?xml version="1.0" encoding="utf-8"?>
<p:tagLst xmlns:a="http://schemas.openxmlformats.org/drawingml/2006/main" xmlns:r="http://schemas.openxmlformats.org/officeDocument/2006/relationships" xmlns:p="http://schemas.openxmlformats.org/presentationml/2006/main">
  <p:tag name="TIMING" val="|11.3|18.4"/>
</p:tagLst>
</file>

<file path=ppt/tags/tag3.xml><?xml version="1.0" encoding="utf-8"?>
<p:tagLst xmlns:a="http://schemas.openxmlformats.org/drawingml/2006/main" xmlns:r="http://schemas.openxmlformats.org/officeDocument/2006/relationships" xmlns:p="http://schemas.openxmlformats.org/presentationml/2006/main">
  <p:tag name="TIMING" val="|7.1|4.1|11"/>
</p:tagLst>
</file>

<file path=ppt/tags/tag30.xml><?xml version="1.0" encoding="utf-8"?>
<p:tagLst xmlns:a="http://schemas.openxmlformats.org/drawingml/2006/main" xmlns:r="http://schemas.openxmlformats.org/officeDocument/2006/relationships" xmlns:p="http://schemas.openxmlformats.org/presentationml/2006/main">
  <p:tag name="TIMING" val="|21.3|14.1"/>
</p:tagLst>
</file>

<file path=ppt/tags/tag31.xml><?xml version="1.0" encoding="utf-8"?>
<p:tagLst xmlns:a="http://schemas.openxmlformats.org/drawingml/2006/main" xmlns:r="http://schemas.openxmlformats.org/officeDocument/2006/relationships" xmlns:p="http://schemas.openxmlformats.org/presentationml/2006/main">
  <p:tag name="TIMING" val="|18.1|42.4|19"/>
</p:tagLst>
</file>

<file path=ppt/tags/tag32.xml><?xml version="1.0" encoding="utf-8"?>
<p:tagLst xmlns:a="http://schemas.openxmlformats.org/drawingml/2006/main" xmlns:r="http://schemas.openxmlformats.org/officeDocument/2006/relationships" xmlns:p="http://schemas.openxmlformats.org/presentationml/2006/main">
  <p:tag name="TIMING" val="|15.1|22.8"/>
</p:tagLst>
</file>

<file path=ppt/tags/tag33.xml><?xml version="1.0" encoding="utf-8"?>
<p:tagLst xmlns:a="http://schemas.openxmlformats.org/drawingml/2006/main" xmlns:r="http://schemas.openxmlformats.org/officeDocument/2006/relationships" xmlns:p="http://schemas.openxmlformats.org/presentationml/2006/main">
  <p:tag name="TIMING" val="|4.9|22.3|25.4"/>
</p:tagLst>
</file>

<file path=ppt/tags/tag34.xml><?xml version="1.0" encoding="utf-8"?>
<p:tagLst xmlns:a="http://schemas.openxmlformats.org/drawingml/2006/main" xmlns:r="http://schemas.openxmlformats.org/officeDocument/2006/relationships" xmlns:p="http://schemas.openxmlformats.org/presentationml/2006/main">
  <p:tag name="TIMING" val="|19.9|22.7|11.1"/>
</p:tagLst>
</file>

<file path=ppt/tags/tag4.xml><?xml version="1.0" encoding="utf-8"?>
<p:tagLst xmlns:a="http://schemas.openxmlformats.org/drawingml/2006/main" xmlns:r="http://schemas.openxmlformats.org/officeDocument/2006/relationships" xmlns:p="http://schemas.openxmlformats.org/presentationml/2006/main">
  <p:tag name="TIMING" val="|7.1|4.1|11"/>
</p:tagLst>
</file>

<file path=ppt/tags/tag5.xml><?xml version="1.0" encoding="utf-8"?>
<p:tagLst xmlns:a="http://schemas.openxmlformats.org/drawingml/2006/main" xmlns:r="http://schemas.openxmlformats.org/officeDocument/2006/relationships" xmlns:p="http://schemas.openxmlformats.org/presentationml/2006/main">
  <p:tag name="TIMING" val="|7.1|4.1|11"/>
</p:tagLst>
</file>

<file path=ppt/tags/tag6.xml><?xml version="1.0" encoding="utf-8"?>
<p:tagLst xmlns:a="http://schemas.openxmlformats.org/drawingml/2006/main" xmlns:r="http://schemas.openxmlformats.org/officeDocument/2006/relationships" xmlns:p="http://schemas.openxmlformats.org/presentationml/2006/main">
  <p:tag name="TIMING" val="|4.9|4.6|10.2|18.8|13.3|24.6"/>
</p:tagLst>
</file>

<file path=ppt/tags/tag7.xml><?xml version="1.0" encoding="utf-8"?>
<p:tagLst xmlns:a="http://schemas.openxmlformats.org/drawingml/2006/main" xmlns:r="http://schemas.openxmlformats.org/officeDocument/2006/relationships" xmlns:p="http://schemas.openxmlformats.org/presentationml/2006/main">
  <p:tag name="TIMING" val="|27.7|13.7|6.7"/>
</p:tagLst>
</file>

<file path=ppt/tags/tag8.xml><?xml version="1.0" encoding="utf-8"?>
<p:tagLst xmlns:a="http://schemas.openxmlformats.org/drawingml/2006/main" xmlns:r="http://schemas.openxmlformats.org/officeDocument/2006/relationships" xmlns:p="http://schemas.openxmlformats.org/presentationml/2006/main">
  <p:tag name="TIMING" val="|13.2|7.6|8.9|8.5"/>
</p:tagLst>
</file>

<file path=ppt/tags/tag9.xml><?xml version="1.0" encoding="utf-8"?>
<p:tagLst xmlns:a="http://schemas.openxmlformats.org/drawingml/2006/main" xmlns:r="http://schemas.openxmlformats.org/officeDocument/2006/relationships" xmlns:p="http://schemas.openxmlformats.org/presentationml/2006/main">
  <p:tag name="TIMING" val="|7.1|4.1|1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93455</TotalTime>
  <Words>3995</Words>
  <Application>Microsoft Office PowerPoint</Application>
  <PresentationFormat>On-screen Show (4:3)</PresentationFormat>
  <Paragraphs>534</Paragraphs>
  <Slides>43</Slides>
  <Notes>0</Notes>
  <HiddenSlides>0</HiddenSlides>
  <MMClips>43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Calibri</vt:lpstr>
      <vt:lpstr>Cambria</vt:lpstr>
      <vt:lpstr>Consolas</vt:lpstr>
      <vt:lpstr>Constantia</vt:lpstr>
      <vt:lpstr>Georgia</vt:lpstr>
      <vt:lpstr>Times New Roman</vt:lpstr>
      <vt:lpstr>Custom Design</vt:lpstr>
      <vt:lpstr>Classes, copies, assignment and the destructor</vt:lpstr>
      <vt:lpstr>Outline</vt:lpstr>
      <vt:lpstr>Quick review</vt:lpstr>
      <vt:lpstr>Quick review</vt:lpstr>
      <vt:lpstr>Dynamic memory allocation</vt:lpstr>
      <vt:lpstr>Dynamic memory allocation</vt:lpstr>
      <vt:lpstr>Dynamic memory allocation</vt:lpstr>
      <vt:lpstr>Dynamic memory allocation</vt:lpstr>
      <vt:lpstr>Dynamic memory allocation</vt:lpstr>
      <vt:lpstr>Dynamic memory allocation</vt:lpstr>
      <vt:lpstr>Dynamic memory allocation</vt:lpstr>
      <vt:lpstr>Dynamic memory allocation</vt:lpstr>
      <vt:lpstr>Default copying of objects</vt:lpstr>
      <vt:lpstr>Default copying of objects</vt:lpstr>
      <vt:lpstr>Default assignment of objects</vt:lpstr>
      <vt:lpstr>Default assignment of objects</vt:lpstr>
      <vt:lpstr>Copying and assigning</vt:lpstr>
      <vt:lpstr>Copying and assigning</vt:lpstr>
      <vt:lpstr>Copying and assigning</vt:lpstr>
      <vt:lpstr>Copying and assigning</vt:lpstr>
      <vt:lpstr>What is a copy?</vt:lpstr>
      <vt:lpstr>Copying an existing object</vt:lpstr>
      <vt:lpstr>Copying an existing object</vt:lpstr>
      <vt:lpstr>What is an assignment?</vt:lpstr>
      <vt:lpstr>Assigning an object</vt:lpstr>
      <vt:lpstr>Assigning an object</vt:lpstr>
      <vt:lpstr>this</vt:lpstr>
      <vt:lpstr>How this works</vt:lpstr>
      <vt:lpstr>Assigning an object</vt:lpstr>
      <vt:lpstr>Moving</vt:lpstr>
      <vt:lpstr>Moving</vt:lpstr>
      <vt:lpstr>Humorously…</vt:lpstr>
      <vt:lpstr>Accessing the array</vt:lpstr>
      <vt:lpstr>Range checking?</vt:lpstr>
      <vt:lpstr>Range checking?</vt:lpstr>
      <vt:lpstr>Range checking?</vt:lpstr>
      <vt:lpstr>Range checking?</vt:lpstr>
      <vt:lpstr>Checking what is assigned</vt:lpstr>
      <vt:lpstr>Checking what is assigned</vt:lpstr>
      <vt:lpstr>Summary</vt:lpstr>
      <vt:lpstr>References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cp:lastModifiedBy>
  <cp:revision>1592</cp:revision>
  <dcterms:created xsi:type="dcterms:W3CDTF">2009-09-11T23:00:44Z</dcterms:created>
  <dcterms:modified xsi:type="dcterms:W3CDTF">2020-11-14T00:21:40Z</dcterms:modified>
</cp:coreProperties>
</file>